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2" r:id="rId3"/>
    <p:sldId id="281" r:id="rId4"/>
    <p:sldId id="257" r:id="rId5"/>
    <p:sldId id="322" r:id="rId6"/>
    <p:sldId id="308" r:id="rId7"/>
    <p:sldId id="290" r:id="rId8"/>
    <p:sldId id="296" r:id="rId9"/>
    <p:sldId id="339" r:id="rId10"/>
    <p:sldId id="335" r:id="rId11"/>
    <p:sldId id="324" r:id="rId12"/>
    <p:sldId id="328" r:id="rId13"/>
    <p:sldId id="326" r:id="rId14"/>
    <p:sldId id="297" r:id="rId15"/>
    <p:sldId id="341" r:id="rId16"/>
    <p:sldId id="303" r:id="rId17"/>
    <p:sldId id="299" r:id="rId18"/>
    <p:sldId id="320" r:id="rId19"/>
    <p:sldId id="261" r:id="rId20"/>
    <p:sldId id="286" r:id="rId21"/>
    <p:sldId id="338" r:id="rId22"/>
    <p:sldId id="313" r:id="rId23"/>
    <p:sldId id="259" r:id="rId24"/>
    <p:sldId id="317" r:id="rId25"/>
    <p:sldId id="302" r:id="rId26"/>
    <p:sldId id="288" r:id="rId27"/>
    <p:sldId id="304" r:id="rId28"/>
    <p:sldId id="323" r:id="rId29"/>
    <p:sldId id="292" r:id="rId30"/>
    <p:sldId id="291" r:id="rId31"/>
    <p:sldId id="331" r:id="rId32"/>
    <p:sldId id="258" r:id="rId33"/>
    <p:sldId id="321" r:id="rId34"/>
    <p:sldId id="307" r:id="rId35"/>
    <p:sldId id="289" r:id="rId36"/>
    <p:sldId id="305" r:id="rId37"/>
    <p:sldId id="325" r:id="rId38"/>
    <p:sldId id="334" r:id="rId39"/>
    <p:sldId id="294" r:id="rId40"/>
    <p:sldId id="329"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ony Ram" initials="TR" lastIdx="1" clrIdx="0">
    <p:extLst>
      <p:ext uri="{19B8F6BF-5375-455C-9EA6-DF929625EA0E}">
        <p15:presenceInfo xmlns:p15="http://schemas.microsoft.com/office/powerpoint/2012/main" userId="1c6d3f94958ccc7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C369"/>
    <a:srgbClr val="A5A5A5"/>
    <a:srgbClr val="A14141"/>
    <a:srgbClr val="A6A1CD"/>
    <a:srgbClr val="E89E65"/>
    <a:srgbClr val="F8E1CF"/>
    <a:srgbClr val="93D1BF"/>
    <a:srgbClr val="F7DFCC"/>
    <a:srgbClr val="D1ECE4"/>
    <a:srgbClr val="AB65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38" autoAdjust="0"/>
    <p:restoredTop sz="94660"/>
  </p:normalViewPr>
  <p:slideViewPr>
    <p:cSldViewPr snapToGrid="0">
      <p:cViewPr varScale="1">
        <p:scale>
          <a:sx n="114" d="100"/>
          <a:sy n="114" d="100"/>
        </p:scale>
        <p:origin x="48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E4EA8-84F6-43C7-884B-19748DD708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4DD5AB-89AA-4387-8EF1-E5EE57E3BA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8CA22B-32CD-433F-BC92-A53599964CC3}"/>
              </a:ext>
            </a:extLst>
          </p:cNvPr>
          <p:cNvSpPr>
            <a:spLocks noGrp="1"/>
          </p:cNvSpPr>
          <p:nvPr>
            <p:ph type="dt" sz="half" idx="10"/>
          </p:nvPr>
        </p:nvSpPr>
        <p:spPr/>
        <p:txBody>
          <a:bodyPr/>
          <a:lstStyle/>
          <a:p>
            <a:fld id="{9AD857E2-0BF7-4B9F-BB71-6F59747E3B11}" type="datetimeFigureOut">
              <a:rPr lang="en-US" smtClean="0"/>
              <a:t>8/17/2020</a:t>
            </a:fld>
            <a:endParaRPr lang="en-US"/>
          </a:p>
        </p:txBody>
      </p:sp>
      <p:sp>
        <p:nvSpPr>
          <p:cNvPr id="5" name="Footer Placeholder 4">
            <a:extLst>
              <a:ext uri="{FF2B5EF4-FFF2-40B4-BE49-F238E27FC236}">
                <a16:creationId xmlns:a16="http://schemas.microsoft.com/office/drawing/2014/main" id="{66BE9398-B62D-46F6-A42D-854636618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36EA0C-F894-4BB4-9F1D-6F45757A6182}"/>
              </a:ext>
            </a:extLst>
          </p:cNvPr>
          <p:cNvSpPr>
            <a:spLocks noGrp="1"/>
          </p:cNvSpPr>
          <p:nvPr>
            <p:ph type="sldNum" sz="quarter" idx="12"/>
          </p:nvPr>
        </p:nvSpPr>
        <p:spPr/>
        <p:txBody>
          <a:bodyPr/>
          <a:lstStyle/>
          <a:p>
            <a:fld id="{14D33775-446C-4E0F-BC1F-133D154F1F7E}" type="slidenum">
              <a:rPr lang="en-US" smtClean="0"/>
              <a:t>‹#›</a:t>
            </a:fld>
            <a:endParaRPr lang="en-US"/>
          </a:p>
        </p:txBody>
      </p:sp>
    </p:spTree>
    <p:extLst>
      <p:ext uri="{BB962C8B-B14F-4D97-AF65-F5344CB8AC3E}">
        <p14:creationId xmlns:p14="http://schemas.microsoft.com/office/powerpoint/2010/main" val="2160367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E0D50-57FB-4838-9101-C48E45240F5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5970D4-FF2A-47EF-A693-76CE686481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BE125F-95A0-48A3-BB4E-77A97C8B4C88}"/>
              </a:ext>
            </a:extLst>
          </p:cNvPr>
          <p:cNvSpPr>
            <a:spLocks noGrp="1"/>
          </p:cNvSpPr>
          <p:nvPr>
            <p:ph type="dt" sz="half" idx="10"/>
          </p:nvPr>
        </p:nvSpPr>
        <p:spPr/>
        <p:txBody>
          <a:bodyPr/>
          <a:lstStyle/>
          <a:p>
            <a:fld id="{9AD857E2-0BF7-4B9F-BB71-6F59747E3B11}" type="datetimeFigureOut">
              <a:rPr lang="en-US" smtClean="0"/>
              <a:t>8/17/2020</a:t>
            </a:fld>
            <a:endParaRPr lang="en-US"/>
          </a:p>
        </p:txBody>
      </p:sp>
      <p:sp>
        <p:nvSpPr>
          <p:cNvPr id="5" name="Footer Placeholder 4">
            <a:extLst>
              <a:ext uri="{FF2B5EF4-FFF2-40B4-BE49-F238E27FC236}">
                <a16:creationId xmlns:a16="http://schemas.microsoft.com/office/drawing/2014/main" id="{95925D1A-E6D6-4F0D-A144-65C3931B8D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C3BFD4-DA48-4E04-B58F-554210DB24A5}"/>
              </a:ext>
            </a:extLst>
          </p:cNvPr>
          <p:cNvSpPr>
            <a:spLocks noGrp="1"/>
          </p:cNvSpPr>
          <p:nvPr>
            <p:ph type="sldNum" sz="quarter" idx="12"/>
          </p:nvPr>
        </p:nvSpPr>
        <p:spPr/>
        <p:txBody>
          <a:bodyPr/>
          <a:lstStyle/>
          <a:p>
            <a:fld id="{14D33775-446C-4E0F-BC1F-133D154F1F7E}" type="slidenum">
              <a:rPr lang="en-US" smtClean="0"/>
              <a:t>‹#›</a:t>
            </a:fld>
            <a:endParaRPr lang="en-US"/>
          </a:p>
        </p:txBody>
      </p:sp>
    </p:spTree>
    <p:extLst>
      <p:ext uri="{BB962C8B-B14F-4D97-AF65-F5344CB8AC3E}">
        <p14:creationId xmlns:p14="http://schemas.microsoft.com/office/powerpoint/2010/main" val="1930303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3AE7EF-2DA1-4E4A-98C5-8925BB65C6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9340E4-9F5F-4C2B-9654-5E094251FCD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596DE7-FCF2-4495-9E41-C02B40D43AD0}"/>
              </a:ext>
            </a:extLst>
          </p:cNvPr>
          <p:cNvSpPr>
            <a:spLocks noGrp="1"/>
          </p:cNvSpPr>
          <p:nvPr>
            <p:ph type="dt" sz="half" idx="10"/>
          </p:nvPr>
        </p:nvSpPr>
        <p:spPr/>
        <p:txBody>
          <a:bodyPr/>
          <a:lstStyle/>
          <a:p>
            <a:fld id="{9AD857E2-0BF7-4B9F-BB71-6F59747E3B11}" type="datetimeFigureOut">
              <a:rPr lang="en-US" smtClean="0"/>
              <a:t>8/17/2020</a:t>
            </a:fld>
            <a:endParaRPr lang="en-US"/>
          </a:p>
        </p:txBody>
      </p:sp>
      <p:sp>
        <p:nvSpPr>
          <p:cNvPr id="5" name="Footer Placeholder 4">
            <a:extLst>
              <a:ext uri="{FF2B5EF4-FFF2-40B4-BE49-F238E27FC236}">
                <a16:creationId xmlns:a16="http://schemas.microsoft.com/office/drawing/2014/main" id="{F3C67EFC-7A12-4B35-9D89-F7D11C42A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A74B8D-4BD6-43BC-8160-27D04D7CD1A3}"/>
              </a:ext>
            </a:extLst>
          </p:cNvPr>
          <p:cNvSpPr>
            <a:spLocks noGrp="1"/>
          </p:cNvSpPr>
          <p:nvPr>
            <p:ph type="sldNum" sz="quarter" idx="12"/>
          </p:nvPr>
        </p:nvSpPr>
        <p:spPr/>
        <p:txBody>
          <a:bodyPr/>
          <a:lstStyle/>
          <a:p>
            <a:fld id="{14D33775-446C-4E0F-BC1F-133D154F1F7E}" type="slidenum">
              <a:rPr lang="en-US" smtClean="0"/>
              <a:t>‹#›</a:t>
            </a:fld>
            <a:endParaRPr lang="en-US"/>
          </a:p>
        </p:txBody>
      </p:sp>
    </p:spTree>
    <p:extLst>
      <p:ext uri="{BB962C8B-B14F-4D97-AF65-F5344CB8AC3E}">
        <p14:creationId xmlns:p14="http://schemas.microsoft.com/office/powerpoint/2010/main" val="2595243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AF052-533E-4A86-9907-7287FA36BF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45B9D4-CB01-415E-8B05-DFF962288A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6CDEA5-817E-476D-9979-FAB03BB68BA4}"/>
              </a:ext>
            </a:extLst>
          </p:cNvPr>
          <p:cNvSpPr>
            <a:spLocks noGrp="1"/>
          </p:cNvSpPr>
          <p:nvPr>
            <p:ph type="dt" sz="half" idx="10"/>
          </p:nvPr>
        </p:nvSpPr>
        <p:spPr/>
        <p:txBody>
          <a:bodyPr/>
          <a:lstStyle/>
          <a:p>
            <a:fld id="{9AD857E2-0BF7-4B9F-BB71-6F59747E3B11}" type="datetimeFigureOut">
              <a:rPr lang="en-US" smtClean="0"/>
              <a:t>8/17/2020</a:t>
            </a:fld>
            <a:endParaRPr lang="en-US"/>
          </a:p>
        </p:txBody>
      </p:sp>
      <p:sp>
        <p:nvSpPr>
          <p:cNvPr id="5" name="Footer Placeholder 4">
            <a:extLst>
              <a:ext uri="{FF2B5EF4-FFF2-40B4-BE49-F238E27FC236}">
                <a16:creationId xmlns:a16="http://schemas.microsoft.com/office/drawing/2014/main" id="{782070F8-1EFD-46D8-B901-8940BF8625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8F9F1D-6C10-4417-8A3D-E1735DF489B4}"/>
              </a:ext>
            </a:extLst>
          </p:cNvPr>
          <p:cNvSpPr>
            <a:spLocks noGrp="1"/>
          </p:cNvSpPr>
          <p:nvPr>
            <p:ph type="sldNum" sz="quarter" idx="12"/>
          </p:nvPr>
        </p:nvSpPr>
        <p:spPr/>
        <p:txBody>
          <a:bodyPr/>
          <a:lstStyle/>
          <a:p>
            <a:fld id="{14D33775-446C-4E0F-BC1F-133D154F1F7E}" type="slidenum">
              <a:rPr lang="en-US" smtClean="0"/>
              <a:t>‹#›</a:t>
            </a:fld>
            <a:endParaRPr lang="en-US"/>
          </a:p>
        </p:txBody>
      </p:sp>
    </p:spTree>
    <p:extLst>
      <p:ext uri="{BB962C8B-B14F-4D97-AF65-F5344CB8AC3E}">
        <p14:creationId xmlns:p14="http://schemas.microsoft.com/office/powerpoint/2010/main" val="18679554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9EF37-969B-49B7-8D4C-123C95A4C4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7607DD-5BDD-4E96-9FFC-DB5D5E0B6F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279D80-CB69-48AF-A683-C847B3BAE7E7}"/>
              </a:ext>
            </a:extLst>
          </p:cNvPr>
          <p:cNvSpPr>
            <a:spLocks noGrp="1"/>
          </p:cNvSpPr>
          <p:nvPr>
            <p:ph type="dt" sz="half" idx="10"/>
          </p:nvPr>
        </p:nvSpPr>
        <p:spPr/>
        <p:txBody>
          <a:bodyPr/>
          <a:lstStyle/>
          <a:p>
            <a:fld id="{9AD857E2-0BF7-4B9F-BB71-6F59747E3B11}" type="datetimeFigureOut">
              <a:rPr lang="en-US" smtClean="0"/>
              <a:t>8/17/2020</a:t>
            </a:fld>
            <a:endParaRPr lang="en-US"/>
          </a:p>
        </p:txBody>
      </p:sp>
      <p:sp>
        <p:nvSpPr>
          <p:cNvPr id="5" name="Footer Placeholder 4">
            <a:extLst>
              <a:ext uri="{FF2B5EF4-FFF2-40B4-BE49-F238E27FC236}">
                <a16:creationId xmlns:a16="http://schemas.microsoft.com/office/drawing/2014/main" id="{3DEE3CB7-CB74-470D-96F7-A7E19B5C80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636EB1-DEB5-4E45-9CA6-3BB3BD244FE8}"/>
              </a:ext>
            </a:extLst>
          </p:cNvPr>
          <p:cNvSpPr>
            <a:spLocks noGrp="1"/>
          </p:cNvSpPr>
          <p:nvPr>
            <p:ph type="sldNum" sz="quarter" idx="12"/>
          </p:nvPr>
        </p:nvSpPr>
        <p:spPr/>
        <p:txBody>
          <a:bodyPr/>
          <a:lstStyle/>
          <a:p>
            <a:fld id="{14D33775-446C-4E0F-BC1F-133D154F1F7E}" type="slidenum">
              <a:rPr lang="en-US" smtClean="0"/>
              <a:t>‹#›</a:t>
            </a:fld>
            <a:endParaRPr lang="en-US"/>
          </a:p>
        </p:txBody>
      </p:sp>
    </p:spTree>
    <p:extLst>
      <p:ext uri="{BB962C8B-B14F-4D97-AF65-F5344CB8AC3E}">
        <p14:creationId xmlns:p14="http://schemas.microsoft.com/office/powerpoint/2010/main" val="3205798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85D67-E8AD-4F79-9DD5-796643B97A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18B726-3978-41C6-BA4A-D386D247AD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A058E14-7BF0-4796-9308-9A29F8635D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DDABC46-3D68-4893-A825-793F7B8B485D}"/>
              </a:ext>
            </a:extLst>
          </p:cNvPr>
          <p:cNvSpPr>
            <a:spLocks noGrp="1"/>
          </p:cNvSpPr>
          <p:nvPr>
            <p:ph type="dt" sz="half" idx="10"/>
          </p:nvPr>
        </p:nvSpPr>
        <p:spPr/>
        <p:txBody>
          <a:bodyPr/>
          <a:lstStyle/>
          <a:p>
            <a:fld id="{9AD857E2-0BF7-4B9F-BB71-6F59747E3B11}" type="datetimeFigureOut">
              <a:rPr lang="en-US" smtClean="0"/>
              <a:t>8/17/2020</a:t>
            </a:fld>
            <a:endParaRPr lang="en-US"/>
          </a:p>
        </p:txBody>
      </p:sp>
      <p:sp>
        <p:nvSpPr>
          <p:cNvPr id="6" name="Footer Placeholder 5">
            <a:extLst>
              <a:ext uri="{FF2B5EF4-FFF2-40B4-BE49-F238E27FC236}">
                <a16:creationId xmlns:a16="http://schemas.microsoft.com/office/drawing/2014/main" id="{E038C563-D160-44C5-A34F-56873F365E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DA36D2-3EE3-40A7-824C-028C977AE968}"/>
              </a:ext>
            </a:extLst>
          </p:cNvPr>
          <p:cNvSpPr>
            <a:spLocks noGrp="1"/>
          </p:cNvSpPr>
          <p:nvPr>
            <p:ph type="sldNum" sz="quarter" idx="12"/>
          </p:nvPr>
        </p:nvSpPr>
        <p:spPr/>
        <p:txBody>
          <a:bodyPr/>
          <a:lstStyle/>
          <a:p>
            <a:fld id="{14D33775-446C-4E0F-BC1F-133D154F1F7E}" type="slidenum">
              <a:rPr lang="en-US" smtClean="0"/>
              <a:t>‹#›</a:t>
            </a:fld>
            <a:endParaRPr lang="en-US"/>
          </a:p>
        </p:txBody>
      </p:sp>
    </p:spTree>
    <p:extLst>
      <p:ext uri="{BB962C8B-B14F-4D97-AF65-F5344CB8AC3E}">
        <p14:creationId xmlns:p14="http://schemas.microsoft.com/office/powerpoint/2010/main" val="4281128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B3EC9-8E81-47FA-A838-9060E87196D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CFBC6A6-A303-494E-B70B-756AB78160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2878622-55D2-40EB-9FFD-F185C60D9F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08FF5A-D832-4E66-BB75-2FDF762F9D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C4A91B-0CD0-4BD7-9509-D9F71B19A3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6726C2-8111-486A-B0FE-A81B8DA07D32}"/>
              </a:ext>
            </a:extLst>
          </p:cNvPr>
          <p:cNvSpPr>
            <a:spLocks noGrp="1"/>
          </p:cNvSpPr>
          <p:nvPr>
            <p:ph type="dt" sz="half" idx="10"/>
          </p:nvPr>
        </p:nvSpPr>
        <p:spPr/>
        <p:txBody>
          <a:bodyPr/>
          <a:lstStyle/>
          <a:p>
            <a:fld id="{9AD857E2-0BF7-4B9F-BB71-6F59747E3B11}" type="datetimeFigureOut">
              <a:rPr lang="en-US" smtClean="0"/>
              <a:t>8/17/2020</a:t>
            </a:fld>
            <a:endParaRPr lang="en-US"/>
          </a:p>
        </p:txBody>
      </p:sp>
      <p:sp>
        <p:nvSpPr>
          <p:cNvPr id="8" name="Footer Placeholder 7">
            <a:extLst>
              <a:ext uri="{FF2B5EF4-FFF2-40B4-BE49-F238E27FC236}">
                <a16:creationId xmlns:a16="http://schemas.microsoft.com/office/drawing/2014/main" id="{3AC8311F-F44F-42E6-A73B-C7B5C1CCEA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7EDD5BA-805C-47DB-B579-3A69AA5BC819}"/>
              </a:ext>
            </a:extLst>
          </p:cNvPr>
          <p:cNvSpPr>
            <a:spLocks noGrp="1"/>
          </p:cNvSpPr>
          <p:nvPr>
            <p:ph type="sldNum" sz="quarter" idx="12"/>
          </p:nvPr>
        </p:nvSpPr>
        <p:spPr/>
        <p:txBody>
          <a:bodyPr/>
          <a:lstStyle/>
          <a:p>
            <a:fld id="{14D33775-446C-4E0F-BC1F-133D154F1F7E}" type="slidenum">
              <a:rPr lang="en-US" smtClean="0"/>
              <a:t>‹#›</a:t>
            </a:fld>
            <a:endParaRPr lang="en-US"/>
          </a:p>
        </p:txBody>
      </p:sp>
    </p:spTree>
    <p:extLst>
      <p:ext uri="{BB962C8B-B14F-4D97-AF65-F5344CB8AC3E}">
        <p14:creationId xmlns:p14="http://schemas.microsoft.com/office/powerpoint/2010/main" val="3598000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F751F-B313-49AF-B623-9729AB71DA1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AA6AE6-8B0F-452B-9747-F9CFF7F2F029}"/>
              </a:ext>
            </a:extLst>
          </p:cNvPr>
          <p:cNvSpPr>
            <a:spLocks noGrp="1"/>
          </p:cNvSpPr>
          <p:nvPr>
            <p:ph type="dt" sz="half" idx="10"/>
          </p:nvPr>
        </p:nvSpPr>
        <p:spPr/>
        <p:txBody>
          <a:bodyPr/>
          <a:lstStyle/>
          <a:p>
            <a:fld id="{9AD857E2-0BF7-4B9F-BB71-6F59747E3B11}" type="datetimeFigureOut">
              <a:rPr lang="en-US" smtClean="0"/>
              <a:t>8/17/2020</a:t>
            </a:fld>
            <a:endParaRPr lang="en-US"/>
          </a:p>
        </p:txBody>
      </p:sp>
      <p:sp>
        <p:nvSpPr>
          <p:cNvPr id="4" name="Footer Placeholder 3">
            <a:extLst>
              <a:ext uri="{FF2B5EF4-FFF2-40B4-BE49-F238E27FC236}">
                <a16:creationId xmlns:a16="http://schemas.microsoft.com/office/drawing/2014/main" id="{3A6527F8-8641-4174-A72D-A381F74DB7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93AA9E-73A7-4F36-AF12-EB8C935FB648}"/>
              </a:ext>
            </a:extLst>
          </p:cNvPr>
          <p:cNvSpPr>
            <a:spLocks noGrp="1"/>
          </p:cNvSpPr>
          <p:nvPr>
            <p:ph type="sldNum" sz="quarter" idx="12"/>
          </p:nvPr>
        </p:nvSpPr>
        <p:spPr/>
        <p:txBody>
          <a:bodyPr/>
          <a:lstStyle/>
          <a:p>
            <a:fld id="{14D33775-446C-4E0F-BC1F-133D154F1F7E}" type="slidenum">
              <a:rPr lang="en-US" smtClean="0"/>
              <a:t>‹#›</a:t>
            </a:fld>
            <a:endParaRPr lang="en-US"/>
          </a:p>
        </p:txBody>
      </p:sp>
    </p:spTree>
    <p:extLst>
      <p:ext uri="{BB962C8B-B14F-4D97-AF65-F5344CB8AC3E}">
        <p14:creationId xmlns:p14="http://schemas.microsoft.com/office/powerpoint/2010/main" val="795568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09FF11-2130-4A87-A33F-3B8BA8486938}"/>
              </a:ext>
            </a:extLst>
          </p:cNvPr>
          <p:cNvSpPr>
            <a:spLocks noGrp="1"/>
          </p:cNvSpPr>
          <p:nvPr>
            <p:ph type="dt" sz="half" idx="10"/>
          </p:nvPr>
        </p:nvSpPr>
        <p:spPr/>
        <p:txBody>
          <a:bodyPr/>
          <a:lstStyle/>
          <a:p>
            <a:fld id="{9AD857E2-0BF7-4B9F-BB71-6F59747E3B11}" type="datetimeFigureOut">
              <a:rPr lang="en-US" smtClean="0"/>
              <a:t>8/17/2020</a:t>
            </a:fld>
            <a:endParaRPr lang="en-US"/>
          </a:p>
        </p:txBody>
      </p:sp>
      <p:sp>
        <p:nvSpPr>
          <p:cNvPr id="3" name="Footer Placeholder 2">
            <a:extLst>
              <a:ext uri="{FF2B5EF4-FFF2-40B4-BE49-F238E27FC236}">
                <a16:creationId xmlns:a16="http://schemas.microsoft.com/office/drawing/2014/main" id="{5F1E559E-BA4D-4F92-A31A-D9FDA083BA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0745D5-7C64-45F8-95A0-1215C1EA1D1F}"/>
              </a:ext>
            </a:extLst>
          </p:cNvPr>
          <p:cNvSpPr>
            <a:spLocks noGrp="1"/>
          </p:cNvSpPr>
          <p:nvPr>
            <p:ph type="sldNum" sz="quarter" idx="12"/>
          </p:nvPr>
        </p:nvSpPr>
        <p:spPr/>
        <p:txBody>
          <a:bodyPr/>
          <a:lstStyle/>
          <a:p>
            <a:fld id="{14D33775-446C-4E0F-BC1F-133D154F1F7E}" type="slidenum">
              <a:rPr lang="en-US" smtClean="0"/>
              <a:t>‹#›</a:t>
            </a:fld>
            <a:endParaRPr lang="en-US"/>
          </a:p>
        </p:txBody>
      </p:sp>
    </p:spTree>
    <p:extLst>
      <p:ext uri="{BB962C8B-B14F-4D97-AF65-F5344CB8AC3E}">
        <p14:creationId xmlns:p14="http://schemas.microsoft.com/office/powerpoint/2010/main" val="4032412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9E364-D32B-4164-A120-AC1355F439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80A5D5-E171-401C-B3A0-C46BC3BCAE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5D2E58-9292-4B5B-82D6-A85995A6DD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71EFD9-42B9-400D-BF5D-21CDDFC8B3F4}"/>
              </a:ext>
            </a:extLst>
          </p:cNvPr>
          <p:cNvSpPr>
            <a:spLocks noGrp="1"/>
          </p:cNvSpPr>
          <p:nvPr>
            <p:ph type="dt" sz="half" idx="10"/>
          </p:nvPr>
        </p:nvSpPr>
        <p:spPr/>
        <p:txBody>
          <a:bodyPr/>
          <a:lstStyle/>
          <a:p>
            <a:fld id="{9AD857E2-0BF7-4B9F-BB71-6F59747E3B11}" type="datetimeFigureOut">
              <a:rPr lang="en-US" smtClean="0"/>
              <a:t>8/17/2020</a:t>
            </a:fld>
            <a:endParaRPr lang="en-US"/>
          </a:p>
        </p:txBody>
      </p:sp>
      <p:sp>
        <p:nvSpPr>
          <p:cNvPr id="6" name="Footer Placeholder 5">
            <a:extLst>
              <a:ext uri="{FF2B5EF4-FFF2-40B4-BE49-F238E27FC236}">
                <a16:creationId xmlns:a16="http://schemas.microsoft.com/office/drawing/2014/main" id="{B3A4FCE3-641D-461E-9C4F-AE25DB22A7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61222F-356F-4446-8C8F-528FDC502935}"/>
              </a:ext>
            </a:extLst>
          </p:cNvPr>
          <p:cNvSpPr>
            <a:spLocks noGrp="1"/>
          </p:cNvSpPr>
          <p:nvPr>
            <p:ph type="sldNum" sz="quarter" idx="12"/>
          </p:nvPr>
        </p:nvSpPr>
        <p:spPr/>
        <p:txBody>
          <a:bodyPr/>
          <a:lstStyle/>
          <a:p>
            <a:fld id="{14D33775-446C-4E0F-BC1F-133D154F1F7E}" type="slidenum">
              <a:rPr lang="en-US" smtClean="0"/>
              <a:t>‹#›</a:t>
            </a:fld>
            <a:endParaRPr lang="en-US"/>
          </a:p>
        </p:txBody>
      </p:sp>
    </p:spTree>
    <p:extLst>
      <p:ext uri="{BB962C8B-B14F-4D97-AF65-F5344CB8AC3E}">
        <p14:creationId xmlns:p14="http://schemas.microsoft.com/office/powerpoint/2010/main" val="3999257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BA376-0E57-41D0-823F-D5ED87DB9D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FF59D5-5136-43F0-B3B3-8EBA36FE3E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37B499E-7ECF-441F-BA48-FA80760614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98FC83-754A-4825-AF1F-3A9052C7AB43}"/>
              </a:ext>
            </a:extLst>
          </p:cNvPr>
          <p:cNvSpPr>
            <a:spLocks noGrp="1"/>
          </p:cNvSpPr>
          <p:nvPr>
            <p:ph type="dt" sz="half" idx="10"/>
          </p:nvPr>
        </p:nvSpPr>
        <p:spPr/>
        <p:txBody>
          <a:bodyPr/>
          <a:lstStyle/>
          <a:p>
            <a:fld id="{9AD857E2-0BF7-4B9F-BB71-6F59747E3B11}" type="datetimeFigureOut">
              <a:rPr lang="en-US" smtClean="0"/>
              <a:t>8/17/2020</a:t>
            </a:fld>
            <a:endParaRPr lang="en-US"/>
          </a:p>
        </p:txBody>
      </p:sp>
      <p:sp>
        <p:nvSpPr>
          <p:cNvPr id="6" name="Footer Placeholder 5">
            <a:extLst>
              <a:ext uri="{FF2B5EF4-FFF2-40B4-BE49-F238E27FC236}">
                <a16:creationId xmlns:a16="http://schemas.microsoft.com/office/drawing/2014/main" id="{13079E07-4FD2-4416-83FE-E74A6D7CD7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6E93B6-39DB-44BA-9195-B3BCF8D687AC}"/>
              </a:ext>
            </a:extLst>
          </p:cNvPr>
          <p:cNvSpPr>
            <a:spLocks noGrp="1"/>
          </p:cNvSpPr>
          <p:nvPr>
            <p:ph type="sldNum" sz="quarter" idx="12"/>
          </p:nvPr>
        </p:nvSpPr>
        <p:spPr/>
        <p:txBody>
          <a:bodyPr/>
          <a:lstStyle/>
          <a:p>
            <a:fld id="{14D33775-446C-4E0F-BC1F-133D154F1F7E}" type="slidenum">
              <a:rPr lang="en-US" smtClean="0"/>
              <a:t>‹#›</a:t>
            </a:fld>
            <a:endParaRPr lang="en-US"/>
          </a:p>
        </p:txBody>
      </p:sp>
    </p:spTree>
    <p:extLst>
      <p:ext uri="{BB962C8B-B14F-4D97-AF65-F5344CB8AC3E}">
        <p14:creationId xmlns:p14="http://schemas.microsoft.com/office/powerpoint/2010/main" val="2186365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886257-E28C-434F-8BFF-66CA7FED14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1B1F58-52F8-4F23-B10C-35538451DC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EF69D5-5F0E-4AF3-B53A-F606080291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D857E2-0BF7-4B9F-BB71-6F59747E3B11}" type="datetimeFigureOut">
              <a:rPr lang="en-US" smtClean="0"/>
              <a:t>8/17/2020</a:t>
            </a:fld>
            <a:endParaRPr lang="en-US"/>
          </a:p>
        </p:txBody>
      </p:sp>
      <p:sp>
        <p:nvSpPr>
          <p:cNvPr id="5" name="Footer Placeholder 4">
            <a:extLst>
              <a:ext uri="{FF2B5EF4-FFF2-40B4-BE49-F238E27FC236}">
                <a16:creationId xmlns:a16="http://schemas.microsoft.com/office/drawing/2014/main" id="{1A1343DB-4255-4BEE-8963-54F2D2D9E1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DAC0A8F-2797-44AF-892C-157F22DBC8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D33775-446C-4E0F-BC1F-133D154F1F7E}" type="slidenum">
              <a:rPr lang="en-US" smtClean="0"/>
              <a:t>‹#›</a:t>
            </a:fld>
            <a:endParaRPr lang="en-US"/>
          </a:p>
        </p:txBody>
      </p:sp>
    </p:spTree>
    <p:extLst>
      <p:ext uri="{BB962C8B-B14F-4D97-AF65-F5344CB8AC3E}">
        <p14:creationId xmlns:p14="http://schemas.microsoft.com/office/powerpoint/2010/main" val="10380768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hyperlink" Target="https://www.simplilearn.com/tutorials/machine-learning-tutorial/k-means-clustering-algorithm"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AE585-F243-4CFC-9777-4254FDEBB92E}"/>
              </a:ext>
            </a:extLst>
          </p:cNvPr>
          <p:cNvSpPr>
            <a:spLocks noGrp="1"/>
          </p:cNvSpPr>
          <p:nvPr>
            <p:ph type="ctrTitle"/>
          </p:nvPr>
        </p:nvSpPr>
        <p:spPr>
          <a:xfrm>
            <a:off x="0" y="4060829"/>
            <a:ext cx="12192000" cy="2387600"/>
          </a:xfrm>
          <a:solidFill>
            <a:schemeClr val="tx1">
              <a:alpha val="65000"/>
            </a:schemeClr>
          </a:solidFill>
        </p:spPr>
        <p:txBody>
          <a:bodyPr anchor="ctr">
            <a:normAutofit/>
          </a:bodyPr>
          <a:lstStyle/>
          <a:p>
            <a:r>
              <a:rPr lang="en-US" b="1" dirty="0">
                <a:solidFill>
                  <a:schemeClr val="bg1"/>
                </a:solidFill>
              </a:rPr>
              <a:t>NBA Player Clustering</a:t>
            </a:r>
            <a:br>
              <a:rPr lang="en-US" b="1" dirty="0">
                <a:solidFill>
                  <a:schemeClr val="bg1"/>
                </a:solidFill>
              </a:rPr>
            </a:br>
            <a:r>
              <a:rPr lang="en-US" sz="3200" b="1" dirty="0">
                <a:solidFill>
                  <a:schemeClr val="bg1"/>
                </a:solidFill>
              </a:rPr>
              <a:t>2019-2020 NBA Season</a:t>
            </a:r>
            <a:br>
              <a:rPr lang="en-US" sz="4000" b="1" dirty="0">
                <a:solidFill>
                  <a:schemeClr val="bg1"/>
                </a:solidFill>
              </a:rPr>
            </a:br>
            <a:r>
              <a:rPr lang="en-US" sz="2000" dirty="0">
                <a:solidFill>
                  <a:schemeClr val="bg1"/>
                </a:solidFill>
              </a:rPr>
              <a:t>Tony </a:t>
            </a:r>
            <a:r>
              <a:rPr lang="en-US" sz="2000" dirty="0" err="1">
                <a:solidFill>
                  <a:schemeClr val="bg1"/>
                </a:solidFill>
              </a:rPr>
              <a:t>Ramsett</a:t>
            </a:r>
            <a:br>
              <a:rPr lang="en-US" sz="2000" dirty="0">
                <a:solidFill>
                  <a:schemeClr val="bg1"/>
                </a:solidFill>
              </a:rPr>
            </a:br>
            <a:r>
              <a:rPr lang="en-US" sz="2000" dirty="0">
                <a:solidFill>
                  <a:schemeClr val="bg1"/>
                </a:solidFill>
              </a:rPr>
              <a:t>Data Practicum 2</a:t>
            </a:r>
            <a:br>
              <a:rPr lang="en-US" sz="2000" dirty="0">
                <a:solidFill>
                  <a:schemeClr val="bg1"/>
                </a:solidFill>
              </a:rPr>
            </a:br>
            <a:r>
              <a:rPr lang="en-US" sz="2000" dirty="0">
                <a:solidFill>
                  <a:schemeClr val="bg1"/>
                </a:solidFill>
              </a:rPr>
              <a:t>Regis University</a:t>
            </a:r>
            <a:endParaRPr lang="en-US" dirty="0">
              <a:solidFill>
                <a:schemeClr val="bg1"/>
              </a:solidFill>
            </a:endParaRPr>
          </a:p>
        </p:txBody>
      </p:sp>
    </p:spTree>
    <p:extLst>
      <p:ext uri="{BB962C8B-B14F-4D97-AF65-F5344CB8AC3E}">
        <p14:creationId xmlns:p14="http://schemas.microsoft.com/office/powerpoint/2010/main" val="3589445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F36DF-9532-4DB6-9E07-9CBED994BC33}"/>
              </a:ext>
            </a:extLst>
          </p:cNvPr>
          <p:cNvSpPr>
            <a:spLocks noGrp="1"/>
          </p:cNvSpPr>
          <p:nvPr>
            <p:ph type="title"/>
          </p:nvPr>
        </p:nvSpPr>
        <p:spPr/>
        <p:txBody>
          <a:bodyPr/>
          <a:lstStyle/>
          <a:p>
            <a:r>
              <a:rPr lang="en-US" b="1" dirty="0"/>
              <a:t>Principal Component Analysis (PCA)</a:t>
            </a:r>
            <a:endParaRPr lang="en-US" dirty="0"/>
          </a:p>
        </p:txBody>
      </p:sp>
      <p:pic>
        <p:nvPicPr>
          <p:cNvPr id="4" name="Picture 3">
            <a:extLst>
              <a:ext uri="{FF2B5EF4-FFF2-40B4-BE49-F238E27FC236}">
                <a16:creationId xmlns:a16="http://schemas.microsoft.com/office/drawing/2014/main" id="{0CC49BB2-67F5-41B4-9358-F9AF592A6483}"/>
              </a:ext>
            </a:extLst>
          </p:cNvPr>
          <p:cNvPicPr>
            <a:picLocks noChangeAspect="1"/>
          </p:cNvPicPr>
          <p:nvPr/>
        </p:nvPicPr>
        <p:blipFill>
          <a:blip r:embed="rId2"/>
          <a:stretch>
            <a:fillRect/>
          </a:stretch>
        </p:blipFill>
        <p:spPr>
          <a:xfrm>
            <a:off x="6788095" y="1690688"/>
            <a:ext cx="5107493" cy="4653041"/>
          </a:xfrm>
          <a:prstGeom prst="rect">
            <a:avLst/>
          </a:prstGeom>
          <a:effectLst>
            <a:outerShdw blurRad="63500" sx="102000" sy="102000" algn="ctr" rotWithShape="0">
              <a:prstClr val="black">
                <a:alpha val="40000"/>
              </a:prstClr>
            </a:outerShdw>
          </a:effectLst>
        </p:spPr>
      </p:pic>
      <p:sp>
        <p:nvSpPr>
          <p:cNvPr id="5" name="TextBox 4">
            <a:extLst>
              <a:ext uri="{FF2B5EF4-FFF2-40B4-BE49-F238E27FC236}">
                <a16:creationId xmlns:a16="http://schemas.microsoft.com/office/drawing/2014/main" id="{B16E88F7-F7E7-42AE-8296-60F360F277A4}"/>
              </a:ext>
            </a:extLst>
          </p:cNvPr>
          <p:cNvSpPr txBox="1"/>
          <p:nvPr/>
        </p:nvSpPr>
        <p:spPr>
          <a:xfrm>
            <a:off x="617465" y="2878548"/>
            <a:ext cx="5827552" cy="1429783"/>
          </a:xfrm>
          <a:prstGeom prst="rect">
            <a:avLst/>
          </a:prstGeom>
          <a:solidFill>
            <a:schemeClr val="bg1">
              <a:lumMod val="95000"/>
            </a:schemeClr>
          </a:solidFill>
        </p:spPr>
        <p:txBody>
          <a:bodyPr wrap="square" rtlCol="0">
            <a:noAutofit/>
          </a:bodyPr>
          <a:lstStyle/>
          <a:p>
            <a:pPr marL="285750" indent="-285750">
              <a:buFont typeface="Wingdings" panose="05000000000000000000" pitchFamily="2" charset="2"/>
              <a:buChar char="ü"/>
            </a:pPr>
            <a:r>
              <a:rPr lang="en-US" sz="1400" dirty="0"/>
              <a:t>The correlation between a variable and a principal component is used as the coordinates of the variable on the PC. </a:t>
            </a:r>
          </a:p>
          <a:p>
            <a:pPr marL="285750" indent="-285750">
              <a:buFont typeface="Wingdings" panose="05000000000000000000" pitchFamily="2" charset="2"/>
              <a:buChar char="ü"/>
            </a:pPr>
            <a:r>
              <a:rPr lang="en-US" sz="1400" dirty="0"/>
              <a:t>High contribution values represent a good representation of the variable and are positioned closer to the circumference of the circle and vice versa</a:t>
            </a:r>
          </a:p>
          <a:p>
            <a:pPr marL="285750" indent="-285750">
              <a:buFont typeface="Wingdings" panose="05000000000000000000" pitchFamily="2" charset="2"/>
              <a:buChar char="ü"/>
            </a:pPr>
            <a:r>
              <a:rPr lang="en-US" sz="1400" dirty="0"/>
              <a:t>Positively correlated variables are grouped together whereas negatively correlated variables are positioned on opposite sides of the plot</a:t>
            </a:r>
          </a:p>
        </p:txBody>
      </p:sp>
      <p:sp>
        <p:nvSpPr>
          <p:cNvPr id="7" name="TextBox 6">
            <a:extLst>
              <a:ext uri="{FF2B5EF4-FFF2-40B4-BE49-F238E27FC236}">
                <a16:creationId xmlns:a16="http://schemas.microsoft.com/office/drawing/2014/main" id="{F298167B-529C-49BA-BA04-C46639FDF929}"/>
              </a:ext>
            </a:extLst>
          </p:cNvPr>
          <p:cNvSpPr txBox="1"/>
          <p:nvPr/>
        </p:nvSpPr>
        <p:spPr>
          <a:xfrm>
            <a:off x="0" y="6642556"/>
            <a:ext cx="10997967" cy="215444"/>
          </a:xfrm>
          <a:prstGeom prst="rect">
            <a:avLst/>
          </a:prstGeom>
          <a:noFill/>
        </p:spPr>
        <p:txBody>
          <a:bodyPr wrap="square" rtlCol="0">
            <a:spAutoFit/>
          </a:bodyPr>
          <a:lstStyle/>
          <a:p>
            <a:r>
              <a:rPr lang="en-US" sz="800" dirty="0"/>
              <a:t>www.sthda.com/english/articles/31-principal-component-methods-in-r-practical-guide/112-pca-principal-component-analysis-essentials/</a:t>
            </a:r>
          </a:p>
        </p:txBody>
      </p:sp>
      <p:sp>
        <p:nvSpPr>
          <p:cNvPr id="8" name="TextBox 7">
            <a:extLst>
              <a:ext uri="{FF2B5EF4-FFF2-40B4-BE49-F238E27FC236}">
                <a16:creationId xmlns:a16="http://schemas.microsoft.com/office/drawing/2014/main" id="{165B2581-FC3B-46EA-8E6D-C50B1ABC61DC}"/>
              </a:ext>
            </a:extLst>
          </p:cNvPr>
          <p:cNvSpPr txBox="1"/>
          <p:nvPr/>
        </p:nvSpPr>
        <p:spPr>
          <a:xfrm>
            <a:off x="673916" y="4948502"/>
            <a:ext cx="5714650" cy="1401164"/>
          </a:xfrm>
          <a:prstGeom prst="rect">
            <a:avLst/>
          </a:prstGeom>
          <a:solidFill>
            <a:schemeClr val="accent6">
              <a:lumMod val="20000"/>
              <a:lumOff val="80000"/>
            </a:schemeClr>
          </a:solidFill>
        </p:spPr>
        <p:txBody>
          <a:bodyPr wrap="square" rtlCol="0">
            <a:noAutofit/>
          </a:bodyPr>
          <a:lstStyle/>
          <a:p>
            <a:pPr marL="285750" indent="-285750">
              <a:buFont typeface="Wingdings" panose="05000000000000000000" pitchFamily="2" charset="2"/>
              <a:buChar char="ü"/>
            </a:pPr>
            <a:r>
              <a:rPr lang="en-US" sz="1400" dirty="0"/>
              <a:t>Several orange variables, specifically centered around Field Goals, Free Throws, and Efficiency metrics</a:t>
            </a:r>
          </a:p>
          <a:p>
            <a:pPr marL="285750" indent="-285750">
              <a:buFont typeface="Wingdings" panose="05000000000000000000" pitchFamily="2" charset="2"/>
              <a:buChar char="ü"/>
            </a:pPr>
            <a:r>
              <a:rPr lang="en-US" sz="1400" dirty="0"/>
              <a:t>Yellow variables contain statistics such as 3 pointers made and attempted as well as Assists statistics</a:t>
            </a:r>
          </a:p>
          <a:p>
            <a:pPr marL="285750" indent="-285750">
              <a:buFont typeface="Wingdings" panose="05000000000000000000" pitchFamily="2" charset="2"/>
              <a:buChar char="ü"/>
            </a:pPr>
            <a:r>
              <a:rPr lang="en-US" sz="1400" dirty="0"/>
              <a:t>Teal variables centered around ratings such as offensive, defensive, and net</a:t>
            </a:r>
          </a:p>
        </p:txBody>
      </p:sp>
      <p:sp>
        <p:nvSpPr>
          <p:cNvPr id="9" name="TextBox 8">
            <a:extLst>
              <a:ext uri="{FF2B5EF4-FFF2-40B4-BE49-F238E27FC236}">
                <a16:creationId xmlns:a16="http://schemas.microsoft.com/office/drawing/2014/main" id="{CA72E0AC-D7B0-4656-80DF-6486A6BC1161}"/>
              </a:ext>
            </a:extLst>
          </p:cNvPr>
          <p:cNvSpPr txBox="1"/>
          <p:nvPr/>
        </p:nvSpPr>
        <p:spPr>
          <a:xfrm>
            <a:off x="1736845" y="4579170"/>
            <a:ext cx="3588792" cy="369332"/>
          </a:xfrm>
          <a:prstGeom prst="rect">
            <a:avLst/>
          </a:prstGeom>
          <a:noFill/>
        </p:spPr>
        <p:txBody>
          <a:bodyPr wrap="square" rtlCol="0">
            <a:spAutoFit/>
          </a:bodyPr>
          <a:lstStyle/>
          <a:p>
            <a:pPr algn="ctr"/>
            <a:r>
              <a:rPr lang="en-US" b="1" dirty="0"/>
              <a:t>Variable Insights</a:t>
            </a:r>
          </a:p>
        </p:txBody>
      </p:sp>
      <p:sp>
        <p:nvSpPr>
          <p:cNvPr id="11" name="TextBox 10">
            <a:extLst>
              <a:ext uri="{FF2B5EF4-FFF2-40B4-BE49-F238E27FC236}">
                <a16:creationId xmlns:a16="http://schemas.microsoft.com/office/drawing/2014/main" id="{35B23C19-580F-4983-A232-B4CD9B111EC8}"/>
              </a:ext>
            </a:extLst>
          </p:cNvPr>
          <p:cNvSpPr txBox="1"/>
          <p:nvPr/>
        </p:nvSpPr>
        <p:spPr>
          <a:xfrm>
            <a:off x="1736845" y="2483762"/>
            <a:ext cx="3588792" cy="369332"/>
          </a:xfrm>
          <a:prstGeom prst="rect">
            <a:avLst/>
          </a:prstGeom>
          <a:noFill/>
        </p:spPr>
        <p:txBody>
          <a:bodyPr wrap="square" rtlCol="0">
            <a:spAutoFit/>
          </a:bodyPr>
          <a:lstStyle/>
          <a:p>
            <a:pPr algn="ctr"/>
            <a:r>
              <a:rPr lang="en-US" b="1" dirty="0"/>
              <a:t>Understanding Correlation Circles</a:t>
            </a:r>
          </a:p>
        </p:txBody>
      </p:sp>
      <p:sp>
        <p:nvSpPr>
          <p:cNvPr id="10" name="TextBox 9">
            <a:extLst>
              <a:ext uri="{FF2B5EF4-FFF2-40B4-BE49-F238E27FC236}">
                <a16:creationId xmlns:a16="http://schemas.microsoft.com/office/drawing/2014/main" id="{E4B667DC-58F5-423A-A83D-49D4037A4E55}"/>
              </a:ext>
            </a:extLst>
          </p:cNvPr>
          <p:cNvSpPr txBox="1"/>
          <p:nvPr/>
        </p:nvSpPr>
        <p:spPr>
          <a:xfrm>
            <a:off x="673916" y="1635553"/>
            <a:ext cx="5714650" cy="584775"/>
          </a:xfrm>
          <a:prstGeom prst="rect">
            <a:avLst/>
          </a:prstGeom>
          <a:solidFill>
            <a:schemeClr val="accent1">
              <a:lumMod val="20000"/>
              <a:lumOff val="80000"/>
            </a:schemeClr>
          </a:solidFill>
        </p:spPr>
        <p:txBody>
          <a:bodyPr wrap="square" rtlCol="0">
            <a:spAutoFit/>
          </a:bodyPr>
          <a:lstStyle/>
          <a:p>
            <a:pPr algn="ctr"/>
            <a:r>
              <a:rPr lang="en-US" sz="1600" dirty="0"/>
              <a:t>Correlation circles show the contributions of variables as well as relationships between the variables </a:t>
            </a:r>
          </a:p>
        </p:txBody>
      </p:sp>
    </p:spTree>
    <p:extLst>
      <p:ext uri="{BB962C8B-B14F-4D97-AF65-F5344CB8AC3E}">
        <p14:creationId xmlns:p14="http://schemas.microsoft.com/office/powerpoint/2010/main" val="144302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4CBA5-090B-4256-831F-AA81720A123F}"/>
              </a:ext>
            </a:extLst>
          </p:cNvPr>
          <p:cNvSpPr>
            <a:spLocks noGrp="1"/>
          </p:cNvSpPr>
          <p:nvPr>
            <p:ph type="title"/>
          </p:nvPr>
        </p:nvSpPr>
        <p:spPr>
          <a:xfrm>
            <a:off x="838200" y="365125"/>
            <a:ext cx="5696824" cy="1325563"/>
          </a:xfrm>
        </p:spPr>
        <p:txBody>
          <a:bodyPr/>
          <a:lstStyle/>
          <a:p>
            <a:r>
              <a:rPr lang="en-US" b="1" dirty="0"/>
              <a:t>Principal Component Analysis (PCA)</a:t>
            </a:r>
            <a:endParaRPr lang="en-US" dirty="0"/>
          </a:p>
        </p:txBody>
      </p:sp>
      <p:pic>
        <p:nvPicPr>
          <p:cNvPr id="4" name="Picture 3">
            <a:extLst>
              <a:ext uri="{FF2B5EF4-FFF2-40B4-BE49-F238E27FC236}">
                <a16:creationId xmlns:a16="http://schemas.microsoft.com/office/drawing/2014/main" id="{A6B80310-70A6-4BDB-85E2-23FCAEAF5EE2}"/>
              </a:ext>
            </a:extLst>
          </p:cNvPr>
          <p:cNvPicPr>
            <a:picLocks noChangeAspect="1"/>
          </p:cNvPicPr>
          <p:nvPr/>
        </p:nvPicPr>
        <p:blipFill>
          <a:blip r:embed="rId2"/>
          <a:stretch>
            <a:fillRect/>
          </a:stretch>
        </p:blipFill>
        <p:spPr>
          <a:xfrm>
            <a:off x="6782237" y="365124"/>
            <a:ext cx="4762912" cy="6235085"/>
          </a:xfrm>
          <a:prstGeom prst="rect">
            <a:avLst/>
          </a:prstGeom>
          <a:effectLst>
            <a:outerShdw blurRad="63500" sx="102000" sy="102000" algn="ctr" rotWithShape="0">
              <a:prstClr val="black">
                <a:alpha val="40000"/>
              </a:prstClr>
            </a:outerShdw>
          </a:effectLst>
        </p:spPr>
      </p:pic>
      <p:sp>
        <p:nvSpPr>
          <p:cNvPr id="5" name="TextBox 4">
            <a:extLst>
              <a:ext uri="{FF2B5EF4-FFF2-40B4-BE49-F238E27FC236}">
                <a16:creationId xmlns:a16="http://schemas.microsoft.com/office/drawing/2014/main" id="{88D64577-08AA-4C5A-8EF9-4625704DB58F}"/>
              </a:ext>
            </a:extLst>
          </p:cNvPr>
          <p:cNvSpPr txBox="1"/>
          <p:nvPr/>
        </p:nvSpPr>
        <p:spPr>
          <a:xfrm>
            <a:off x="522907" y="4738070"/>
            <a:ext cx="5696824" cy="1862139"/>
          </a:xfrm>
          <a:prstGeom prst="rect">
            <a:avLst/>
          </a:prstGeom>
          <a:solidFill>
            <a:schemeClr val="accent6">
              <a:lumMod val="20000"/>
              <a:lumOff val="80000"/>
            </a:schemeClr>
          </a:solidFill>
        </p:spPr>
        <p:txBody>
          <a:bodyPr wrap="square" rtlCol="0">
            <a:noAutofit/>
          </a:bodyPr>
          <a:lstStyle/>
          <a:p>
            <a:r>
              <a:rPr lang="en-US" sz="1400" dirty="0"/>
              <a:t>Players in the top left are three-point shooters and efficient ball handlers </a:t>
            </a:r>
          </a:p>
          <a:p>
            <a:endParaRPr lang="en-US" sz="1400" dirty="0"/>
          </a:p>
          <a:p>
            <a:r>
              <a:rPr lang="en-US" sz="1400" dirty="0"/>
              <a:t>Players in the top right score often and account for the team wins</a:t>
            </a:r>
          </a:p>
          <a:p>
            <a:endParaRPr lang="en-US" sz="1400" dirty="0"/>
          </a:p>
          <a:p>
            <a:r>
              <a:rPr lang="en-US" sz="1400" dirty="0"/>
              <a:t>Players in the bottom right are the rebounders who also block shots and foul the most</a:t>
            </a:r>
          </a:p>
          <a:p>
            <a:endParaRPr lang="en-US" sz="1400" dirty="0"/>
          </a:p>
          <a:p>
            <a:r>
              <a:rPr lang="en-US" sz="1400" dirty="0"/>
              <a:t>No major contributing variables for players in the bottom left</a:t>
            </a:r>
          </a:p>
        </p:txBody>
      </p:sp>
      <p:sp>
        <p:nvSpPr>
          <p:cNvPr id="6" name="TextBox 5">
            <a:extLst>
              <a:ext uri="{FF2B5EF4-FFF2-40B4-BE49-F238E27FC236}">
                <a16:creationId xmlns:a16="http://schemas.microsoft.com/office/drawing/2014/main" id="{231E9F33-A239-46A4-812C-BA8BB87E8C92}"/>
              </a:ext>
            </a:extLst>
          </p:cNvPr>
          <p:cNvSpPr txBox="1"/>
          <p:nvPr/>
        </p:nvSpPr>
        <p:spPr>
          <a:xfrm>
            <a:off x="1483278" y="4368738"/>
            <a:ext cx="3588792" cy="369332"/>
          </a:xfrm>
          <a:prstGeom prst="rect">
            <a:avLst/>
          </a:prstGeom>
          <a:noFill/>
        </p:spPr>
        <p:txBody>
          <a:bodyPr wrap="square" rtlCol="0">
            <a:spAutoFit/>
          </a:bodyPr>
          <a:lstStyle/>
          <a:p>
            <a:pPr algn="ctr"/>
            <a:r>
              <a:rPr lang="en-US" b="1" dirty="0"/>
              <a:t>Biplot Insights</a:t>
            </a:r>
          </a:p>
        </p:txBody>
      </p:sp>
      <p:sp>
        <p:nvSpPr>
          <p:cNvPr id="7" name="TextBox 6">
            <a:extLst>
              <a:ext uri="{FF2B5EF4-FFF2-40B4-BE49-F238E27FC236}">
                <a16:creationId xmlns:a16="http://schemas.microsoft.com/office/drawing/2014/main" id="{74D7172B-C0C1-4EC5-AAF0-2941E7E709C5}"/>
              </a:ext>
            </a:extLst>
          </p:cNvPr>
          <p:cNvSpPr txBox="1"/>
          <p:nvPr/>
        </p:nvSpPr>
        <p:spPr>
          <a:xfrm>
            <a:off x="0" y="6642556"/>
            <a:ext cx="10997967" cy="215444"/>
          </a:xfrm>
          <a:prstGeom prst="rect">
            <a:avLst/>
          </a:prstGeom>
          <a:noFill/>
        </p:spPr>
        <p:txBody>
          <a:bodyPr wrap="square" rtlCol="0">
            <a:spAutoFit/>
          </a:bodyPr>
          <a:lstStyle/>
          <a:p>
            <a:r>
              <a:rPr lang="en-US" sz="800" dirty="0"/>
              <a:t>Source: http://www.sthda.com/english/articles/31-principal-component-methods-in-r-practical-guide/112-pca-principal-component-analysis-essentials/</a:t>
            </a:r>
          </a:p>
        </p:txBody>
      </p:sp>
      <p:sp>
        <p:nvSpPr>
          <p:cNvPr id="8" name="TextBox 7">
            <a:extLst>
              <a:ext uri="{FF2B5EF4-FFF2-40B4-BE49-F238E27FC236}">
                <a16:creationId xmlns:a16="http://schemas.microsoft.com/office/drawing/2014/main" id="{B5479EED-DCFF-4C7B-8972-83CACB44374F}"/>
              </a:ext>
            </a:extLst>
          </p:cNvPr>
          <p:cNvSpPr txBox="1"/>
          <p:nvPr/>
        </p:nvSpPr>
        <p:spPr>
          <a:xfrm>
            <a:off x="522907" y="2705206"/>
            <a:ext cx="5696824" cy="1639211"/>
          </a:xfrm>
          <a:prstGeom prst="rect">
            <a:avLst/>
          </a:prstGeom>
          <a:solidFill>
            <a:schemeClr val="bg1">
              <a:lumMod val="95000"/>
            </a:schemeClr>
          </a:solidFill>
        </p:spPr>
        <p:txBody>
          <a:bodyPr wrap="square" rtlCol="0">
            <a:noAutofit/>
          </a:bodyPr>
          <a:lstStyle/>
          <a:p>
            <a:pPr marL="285750" indent="-285750">
              <a:buFont typeface="Wingdings" panose="05000000000000000000" pitchFamily="2" charset="2"/>
              <a:buChar char="ü"/>
            </a:pPr>
            <a:r>
              <a:rPr lang="en-US" sz="1400" dirty="0"/>
              <a:t>Same cluster plot as K-Means Cluster Plot</a:t>
            </a:r>
          </a:p>
          <a:p>
            <a:pPr marL="285750" indent="-285750">
              <a:buFont typeface="Wingdings" panose="05000000000000000000" pitchFamily="2" charset="2"/>
              <a:buChar char="ü"/>
            </a:pPr>
            <a:r>
              <a:rPr lang="en-US" sz="1400" dirty="0"/>
              <a:t>Coordinates of players and variables are not constructed on same space.</a:t>
            </a:r>
          </a:p>
          <a:p>
            <a:pPr marL="285750" indent="-285750">
              <a:buFont typeface="Wingdings" panose="05000000000000000000" pitchFamily="2" charset="2"/>
              <a:buChar char="ü"/>
            </a:pPr>
            <a:r>
              <a:rPr lang="en-US" sz="1400" dirty="0"/>
              <a:t>Focus on direction of variables, not on position of variables</a:t>
            </a:r>
          </a:p>
          <a:p>
            <a:pPr marL="285750" indent="-285750">
              <a:buFont typeface="Wingdings" panose="05000000000000000000" pitchFamily="2" charset="2"/>
              <a:buChar char="ü"/>
            </a:pPr>
            <a:r>
              <a:rPr lang="en-US" sz="1400" dirty="0">
                <a:sym typeface="Wingdings" panose="05000000000000000000" pitchFamily="2" charset="2"/>
              </a:rPr>
              <a:t>If player is on same side as a variable, then the player has a higher value for that variables.</a:t>
            </a:r>
          </a:p>
          <a:p>
            <a:pPr marL="285750" indent="-285750">
              <a:buFont typeface="Wingdings" panose="05000000000000000000" pitchFamily="2" charset="2"/>
              <a:buChar char="ü"/>
            </a:pPr>
            <a:r>
              <a:rPr lang="en-US" sz="1400" dirty="0">
                <a:sym typeface="Wingdings" panose="05000000000000000000" pitchFamily="2" charset="2"/>
              </a:rPr>
              <a:t>Alternatively, if player is on opposite side as a variable, then player has low value for that variable</a:t>
            </a:r>
            <a:endParaRPr lang="en-US" sz="1400" dirty="0"/>
          </a:p>
        </p:txBody>
      </p:sp>
      <p:sp>
        <p:nvSpPr>
          <p:cNvPr id="9" name="TextBox 8">
            <a:extLst>
              <a:ext uri="{FF2B5EF4-FFF2-40B4-BE49-F238E27FC236}">
                <a16:creationId xmlns:a16="http://schemas.microsoft.com/office/drawing/2014/main" id="{F3E5E3C6-8FBB-4C10-BF4C-F10669545D74}"/>
              </a:ext>
            </a:extLst>
          </p:cNvPr>
          <p:cNvSpPr txBox="1"/>
          <p:nvPr/>
        </p:nvSpPr>
        <p:spPr>
          <a:xfrm>
            <a:off x="1571780" y="2335874"/>
            <a:ext cx="3470161" cy="369332"/>
          </a:xfrm>
          <a:prstGeom prst="rect">
            <a:avLst/>
          </a:prstGeom>
          <a:noFill/>
        </p:spPr>
        <p:txBody>
          <a:bodyPr wrap="square" rtlCol="0">
            <a:spAutoFit/>
          </a:bodyPr>
          <a:lstStyle/>
          <a:p>
            <a:pPr algn="ctr"/>
            <a:r>
              <a:rPr lang="en-US" b="1" dirty="0"/>
              <a:t>Understanding Biplots</a:t>
            </a:r>
          </a:p>
        </p:txBody>
      </p:sp>
      <p:sp>
        <p:nvSpPr>
          <p:cNvPr id="10" name="TextBox 9">
            <a:extLst>
              <a:ext uri="{FF2B5EF4-FFF2-40B4-BE49-F238E27FC236}">
                <a16:creationId xmlns:a16="http://schemas.microsoft.com/office/drawing/2014/main" id="{39C79D80-0AE6-416C-AF52-45FBC62CB21D}"/>
              </a:ext>
            </a:extLst>
          </p:cNvPr>
          <p:cNvSpPr txBox="1"/>
          <p:nvPr/>
        </p:nvSpPr>
        <p:spPr>
          <a:xfrm>
            <a:off x="522907" y="1729058"/>
            <a:ext cx="5696824" cy="584775"/>
          </a:xfrm>
          <a:prstGeom prst="rect">
            <a:avLst/>
          </a:prstGeom>
          <a:solidFill>
            <a:schemeClr val="accent1">
              <a:lumMod val="20000"/>
              <a:lumOff val="80000"/>
            </a:schemeClr>
          </a:solidFill>
        </p:spPr>
        <p:txBody>
          <a:bodyPr wrap="square" rtlCol="0">
            <a:spAutoFit/>
          </a:bodyPr>
          <a:lstStyle/>
          <a:p>
            <a:pPr algn="ctr"/>
            <a:r>
              <a:rPr lang="en-US" sz="1600" dirty="0"/>
              <a:t>Biplots help to show where players and variables land on the plot simultaneously</a:t>
            </a:r>
          </a:p>
        </p:txBody>
      </p:sp>
    </p:spTree>
    <p:extLst>
      <p:ext uri="{BB962C8B-B14F-4D97-AF65-F5344CB8AC3E}">
        <p14:creationId xmlns:p14="http://schemas.microsoft.com/office/powerpoint/2010/main" val="1342578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E53C5-6F8B-40DE-A92A-1D7A5F7B048C}"/>
              </a:ext>
            </a:extLst>
          </p:cNvPr>
          <p:cNvSpPr>
            <a:spLocks noGrp="1"/>
          </p:cNvSpPr>
          <p:nvPr>
            <p:ph type="title"/>
          </p:nvPr>
        </p:nvSpPr>
        <p:spPr>
          <a:xfrm>
            <a:off x="838200" y="374570"/>
            <a:ext cx="10515600" cy="1325563"/>
          </a:xfrm>
        </p:spPr>
        <p:txBody>
          <a:bodyPr/>
          <a:lstStyle/>
          <a:p>
            <a:r>
              <a:rPr lang="en-US" b="1" dirty="0"/>
              <a:t>Cluster Insights</a:t>
            </a:r>
          </a:p>
        </p:txBody>
      </p:sp>
      <p:graphicFrame>
        <p:nvGraphicFramePr>
          <p:cNvPr id="6" name="Table 6">
            <a:extLst>
              <a:ext uri="{FF2B5EF4-FFF2-40B4-BE49-F238E27FC236}">
                <a16:creationId xmlns:a16="http://schemas.microsoft.com/office/drawing/2014/main" id="{AF66FC07-4594-41E9-8D0A-D38A4E50B7BE}"/>
              </a:ext>
            </a:extLst>
          </p:cNvPr>
          <p:cNvGraphicFramePr>
            <a:graphicFrameLocks noGrp="1"/>
          </p:cNvGraphicFramePr>
          <p:nvPr>
            <p:extLst>
              <p:ext uri="{D42A27DB-BD31-4B8C-83A1-F6EECF244321}">
                <p14:modId xmlns:p14="http://schemas.microsoft.com/office/powerpoint/2010/main" val="2201538950"/>
              </p:ext>
            </p:extLst>
          </p:nvPr>
        </p:nvGraphicFramePr>
        <p:xfrm>
          <a:off x="6425793" y="1208342"/>
          <a:ext cx="5180321" cy="5263047"/>
        </p:xfrm>
        <a:graphic>
          <a:graphicData uri="http://schemas.openxmlformats.org/drawingml/2006/table">
            <a:tbl>
              <a:tblPr firstRow="1" bandRow="1">
                <a:effectLst>
                  <a:outerShdw blurRad="63500" sx="102000" sy="102000" algn="ctr" rotWithShape="0">
                    <a:prstClr val="black">
                      <a:alpha val="40000"/>
                    </a:prstClr>
                  </a:outerShdw>
                </a:effectLst>
                <a:tableStyleId>{2D5ABB26-0587-4C30-8999-92F81FD0307C}</a:tableStyleId>
              </a:tblPr>
              <a:tblGrid>
                <a:gridCol w="1883447">
                  <a:extLst>
                    <a:ext uri="{9D8B030D-6E8A-4147-A177-3AD203B41FA5}">
                      <a16:colId xmlns:a16="http://schemas.microsoft.com/office/drawing/2014/main" val="2565319380"/>
                    </a:ext>
                  </a:extLst>
                </a:gridCol>
                <a:gridCol w="1208015">
                  <a:extLst>
                    <a:ext uri="{9D8B030D-6E8A-4147-A177-3AD203B41FA5}">
                      <a16:colId xmlns:a16="http://schemas.microsoft.com/office/drawing/2014/main" val="3489405932"/>
                    </a:ext>
                  </a:extLst>
                </a:gridCol>
                <a:gridCol w="1174459">
                  <a:extLst>
                    <a:ext uri="{9D8B030D-6E8A-4147-A177-3AD203B41FA5}">
                      <a16:colId xmlns:a16="http://schemas.microsoft.com/office/drawing/2014/main" val="719943256"/>
                    </a:ext>
                  </a:extLst>
                </a:gridCol>
                <a:gridCol w="914400">
                  <a:extLst>
                    <a:ext uri="{9D8B030D-6E8A-4147-A177-3AD203B41FA5}">
                      <a16:colId xmlns:a16="http://schemas.microsoft.com/office/drawing/2014/main" val="3525896090"/>
                    </a:ext>
                  </a:extLst>
                </a:gridCol>
              </a:tblGrid>
              <a:tr h="325083">
                <a:tc>
                  <a:txBody>
                    <a:bodyPr/>
                    <a:lstStyle/>
                    <a:p>
                      <a:pPr algn="ctr" fontAlgn="b"/>
                      <a:r>
                        <a:rPr lang="en-US" sz="1400" b="1" u="sng" strike="noStrike" dirty="0">
                          <a:effectLst/>
                        </a:rPr>
                        <a:t>Statistic Category</a:t>
                      </a:r>
                      <a:endParaRPr lang="en-US" sz="1400" b="1" i="0" u="sng"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400" b="1" u="sng" strike="noStrike" dirty="0">
                          <a:solidFill>
                            <a:schemeClr val="accent1">
                              <a:lumMod val="60000"/>
                              <a:lumOff val="40000"/>
                            </a:schemeClr>
                          </a:solidFill>
                          <a:effectLst/>
                        </a:rPr>
                        <a:t>Cluster 1</a:t>
                      </a:r>
                      <a:endParaRPr lang="en-US" sz="1400" b="1" i="0" u="sng" strike="noStrike" dirty="0">
                        <a:solidFill>
                          <a:schemeClr val="accent1">
                            <a:lumMod val="60000"/>
                            <a:lumOff val="40000"/>
                          </a:schemeClr>
                        </a:solidFill>
                        <a:effectLst/>
                        <a:latin typeface="Calibri" panose="020F0502020204030204" pitchFamily="34" charset="0"/>
                      </a:endParaRPr>
                    </a:p>
                  </a:txBody>
                  <a:tcPr marL="6350" marR="6350" marT="6350" marB="0" anchor="ctr"/>
                </a:tc>
                <a:tc>
                  <a:txBody>
                    <a:bodyPr/>
                    <a:lstStyle/>
                    <a:p>
                      <a:pPr algn="ctr" fontAlgn="b"/>
                      <a:r>
                        <a:rPr lang="en-US" sz="1400" b="1" u="sng" strike="noStrike" dirty="0">
                          <a:solidFill>
                            <a:schemeClr val="accent4">
                              <a:lumMod val="60000"/>
                              <a:lumOff val="40000"/>
                            </a:schemeClr>
                          </a:solidFill>
                          <a:effectLst/>
                        </a:rPr>
                        <a:t>Cluster 2</a:t>
                      </a:r>
                      <a:endParaRPr lang="en-US" sz="1400" b="1" i="0" u="sng" strike="noStrike" dirty="0">
                        <a:solidFill>
                          <a:schemeClr val="accent4">
                            <a:lumMod val="60000"/>
                            <a:lumOff val="40000"/>
                          </a:schemeClr>
                        </a:solidFill>
                        <a:effectLst/>
                        <a:latin typeface="Calibri" panose="020F0502020204030204" pitchFamily="34" charset="0"/>
                      </a:endParaRPr>
                    </a:p>
                  </a:txBody>
                  <a:tcPr marL="6350" marR="6350" marT="6350" marB="0" anchor="ctr"/>
                </a:tc>
                <a:tc>
                  <a:txBody>
                    <a:bodyPr/>
                    <a:lstStyle/>
                    <a:p>
                      <a:pPr algn="ctr" fontAlgn="b"/>
                      <a:r>
                        <a:rPr lang="en-US" sz="1400" b="1" u="sng" strike="noStrike" dirty="0">
                          <a:solidFill>
                            <a:schemeClr val="bg1">
                              <a:lumMod val="65000"/>
                            </a:schemeClr>
                          </a:solidFill>
                          <a:effectLst/>
                        </a:rPr>
                        <a:t>Cluster 3</a:t>
                      </a:r>
                      <a:endParaRPr lang="en-US" sz="1400" b="1" i="0" u="sng" strike="noStrike" dirty="0">
                        <a:solidFill>
                          <a:schemeClr val="bg1">
                            <a:lumMod val="65000"/>
                          </a:schemeClr>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390398256"/>
                  </a:ext>
                </a:extLst>
              </a:tr>
              <a:tr h="182880">
                <a:tc>
                  <a:txBody>
                    <a:bodyPr/>
                    <a:lstStyle/>
                    <a:p>
                      <a:pPr algn="ctr" fontAlgn="b"/>
                      <a:r>
                        <a:rPr lang="en-US" sz="1100" b="0" u="none" strike="noStrike" dirty="0">
                          <a:effectLst/>
                        </a:rPr>
                        <a:t>Points Scored</a:t>
                      </a:r>
                      <a:endParaRPr lang="en-US"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chemeClr val="accent4">
                              <a:lumMod val="75000"/>
                            </a:schemeClr>
                          </a:solidFill>
                          <a:effectLst/>
                        </a:rPr>
                        <a:t>20.39</a:t>
                      </a:r>
                      <a:endParaRPr lang="en-US" sz="1100" b="0" i="0" u="none" strike="noStrike" dirty="0">
                        <a:solidFill>
                          <a:schemeClr val="accent4">
                            <a:lumMod val="75000"/>
                          </a:schemeClr>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FF0000"/>
                          </a:solidFill>
                          <a:effectLst/>
                        </a:rPr>
                        <a:t>14.69</a:t>
                      </a:r>
                      <a:endParaRPr lang="en-US" sz="1100" b="0" i="0" u="none" strike="noStrike" dirty="0">
                        <a:solidFill>
                          <a:srgbClr val="FF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00B050"/>
                          </a:solidFill>
                          <a:effectLst/>
                        </a:rPr>
                        <a:t>22.65</a:t>
                      </a:r>
                      <a:endParaRPr lang="en-US" sz="1100" b="0" i="0" u="none" strike="noStrike" dirty="0">
                        <a:solidFill>
                          <a:srgbClr val="00B05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68435226"/>
                  </a:ext>
                </a:extLst>
              </a:tr>
              <a:tr h="182880">
                <a:tc>
                  <a:txBody>
                    <a:bodyPr/>
                    <a:lstStyle/>
                    <a:p>
                      <a:pPr algn="ctr" fontAlgn="b"/>
                      <a:r>
                        <a:rPr lang="en-US" sz="1100" b="0" u="none" strike="noStrike" dirty="0">
                          <a:effectLst/>
                        </a:rPr>
                        <a:t>Field Goals Made</a:t>
                      </a:r>
                      <a:endParaRPr lang="en-US"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chemeClr val="accent4">
                              <a:lumMod val="75000"/>
                            </a:schemeClr>
                          </a:solidFill>
                          <a:effectLst/>
                        </a:rPr>
                        <a:t>7.78</a:t>
                      </a:r>
                      <a:endParaRPr lang="en-US" sz="1100" b="0" i="0" u="none" strike="noStrike" dirty="0">
                        <a:solidFill>
                          <a:schemeClr val="accent4">
                            <a:lumMod val="75000"/>
                          </a:schemeClr>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FF0000"/>
                          </a:solidFill>
                          <a:effectLst/>
                        </a:rPr>
                        <a:t>5.39</a:t>
                      </a:r>
                      <a:endParaRPr lang="en-US" sz="1100" b="0" i="0" u="none" strike="noStrike" dirty="0">
                        <a:solidFill>
                          <a:srgbClr val="FF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00B050"/>
                          </a:solidFill>
                          <a:effectLst/>
                        </a:rPr>
                        <a:t>7.93</a:t>
                      </a:r>
                      <a:endParaRPr lang="en-US" sz="1100" b="0" i="0" u="none" strike="noStrike" dirty="0">
                        <a:solidFill>
                          <a:srgbClr val="00B05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85416058"/>
                  </a:ext>
                </a:extLst>
              </a:tr>
              <a:tr h="182880">
                <a:tc>
                  <a:txBody>
                    <a:bodyPr/>
                    <a:lstStyle/>
                    <a:p>
                      <a:pPr algn="ctr" fontAlgn="b"/>
                      <a:r>
                        <a:rPr lang="en-US" sz="1100" b="0" u="none" strike="noStrike" dirty="0">
                          <a:effectLst/>
                        </a:rPr>
                        <a:t>Field Goals Attempted</a:t>
                      </a:r>
                      <a:endParaRPr lang="en-US"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chemeClr val="accent4">
                              <a:lumMod val="75000"/>
                            </a:schemeClr>
                          </a:solidFill>
                          <a:effectLst/>
                        </a:rPr>
                        <a:t>14.61</a:t>
                      </a:r>
                      <a:endParaRPr lang="en-US" sz="1100" b="0" i="0" u="none" strike="noStrike" dirty="0">
                        <a:solidFill>
                          <a:schemeClr val="accent4">
                            <a:lumMod val="75000"/>
                          </a:schemeClr>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FF0000"/>
                          </a:solidFill>
                          <a:effectLst/>
                        </a:rPr>
                        <a:t>12.01</a:t>
                      </a:r>
                      <a:endParaRPr lang="en-US" sz="1100" b="0" i="0" u="none" strike="noStrike" dirty="0">
                        <a:solidFill>
                          <a:srgbClr val="FF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00B050"/>
                          </a:solidFill>
                          <a:effectLst/>
                        </a:rPr>
                        <a:t>17.22</a:t>
                      </a:r>
                      <a:endParaRPr lang="en-US" sz="1100" b="0" i="0" u="none" strike="noStrike" dirty="0">
                        <a:solidFill>
                          <a:srgbClr val="00B05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598234275"/>
                  </a:ext>
                </a:extLst>
              </a:tr>
              <a:tr h="182880">
                <a:tc>
                  <a:txBody>
                    <a:bodyPr/>
                    <a:lstStyle/>
                    <a:p>
                      <a:pPr algn="ctr" fontAlgn="b"/>
                      <a:r>
                        <a:rPr lang="en-US" sz="1100" b="0" u="none" strike="noStrike" dirty="0">
                          <a:effectLst/>
                        </a:rPr>
                        <a:t>Field Goal Percentage</a:t>
                      </a:r>
                      <a:endParaRPr lang="en-US"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00B050"/>
                          </a:solidFill>
                          <a:effectLst/>
                        </a:rPr>
                        <a:t>54%</a:t>
                      </a:r>
                      <a:endParaRPr lang="en-US" sz="1100" b="0" i="0" u="none" strike="noStrike" dirty="0">
                        <a:solidFill>
                          <a:srgbClr val="00B05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FF0000"/>
                          </a:solidFill>
                          <a:effectLst/>
                        </a:rPr>
                        <a:t>45%</a:t>
                      </a:r>
                      <a:endParaRPr lang="en-US" sz="1100" b="0" i="0" u="none" strike="noStrike" dirty="0">
                        <a:solidFill>
                          <a:srgbClr val="FF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chemeClr val="accent4">
                              <a:lumMod val="75000"/>
                            </a:schemeClr>
                          </a:solidFill>
                          <a:effectLst/>
                        </a:rPr>
                        <a:t>46%</a:t>
                      </a:r>
                      <a:endParaRPr lang="en-US" sz="1100" b="0" i="0" u="none" strike="noStrike" dirty="0">
                        <a:solidFill>
                          <a:schemeClr val="accent4">
                            <a:lumMod val="75000"/>
                          </a:schemeClr>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586319744"/>
                  </a:ext>
                </a:extLst>
              </a:tr>
              <a:tr h="182880">
                <a:tc>
                  <a:txBody>
                    <a:bodyPr/>
                    <a:lstStyle/>
                    <a:p>
                      <a:pPr algn="ctr" fontAlgn="b"/>
                      <a:r>
                        <a:rPr lang="en-US" sz="1100" b="0" u="none" strike="noStrike" dirty="0">
                          <a:effectLst/>
                        </a:rPr>
                        <a:t>3 Pointers Made</a:t>
                      </a:r>
                      <a:endParaRPr lang="en-US"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FF0000"/>
                          </a:solidFill>
                          <a:effectLst/>
                        </a:rPr>
                        <a:t>0.91</a:t>
                      </a:r>
                      <a:endParaRPr lang="en-US" sz="1100" b="0" i="0" u="none" strike="noStrike" dirty="0">
                        <a:solidFill>
                          <a:srgbClr val="FF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chemeClr val="accent4">
                              <a:lumMod val="75000"/>
                            </a:schemeClr>
                          </a:solidFill>
                          <a:effectLst/>
                        </a:rPr>
                        <a:t>1.84</a:t>
                      </a:r>
                      <a:endParaRPr lang="en-US" sz="1100" b="0" i="0" u="none" strike="noStrike" dirty="0">
                        <a:solidFill>
                          <a:schemeClr val="accent4">
                            <a:lumMod val="75000"/>
                          </a:schemeClr>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00B050"/>
                          </a:solidFill>
                          <a:effectLst/>
                        </a:rPr>
                        <a:t>2.21</a:t>
                      </a:r>
                      <a:endParaRPr lang="en-US" sz="1100" b="0" i="0" u="none" strike="noStrike" dirty="0">
                        <a:solidFill>
                          <a:srgbClr val="00B05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51436752"/>
                  </a:ext>
                </a:extLst>
              </a:tr>
              <a:tr h="182880">
                <a:tc>
                  <a:txBody>
                    <a:bodyPr/>
                    <a:lstStyle/>
                    <a:p>
                      <a:pPr algn="ctr" fontAlgn="b"/>
                      <a:r>
                        <a:rPr lang="en-US" sz="1100" b="0" u="none" strike="noStrike" dirty="0">
                          <a:effectLst/>
                        </a:rPr>
                        <a:t>3 Pointers Attempted</a:t>
                      </a:r>
                      <a:endParaRPr lang="en-US"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FF0000"/>
                          </a:solidFill>
                          <a:effectLst/>
                        </a:rPr>
                        <a:t>2.60</a:t>
                      </a:r>
                      <a:endParaRPr lang="en-US" sz="1100" b="0" i="0" u="none" strike="noStrike" dirty="0">
                        <a:solidFill>
                          <a:srgbClr val="FF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chemeClr val="accent4">
                              <a:lumMod val="75000"/>
                            </a:schemeClr>
                          </a:solidFill>
                          <a:effectLst/>
                        </a:rPr>
                        <a:t>4.95</a:t>
                      </a:r>
                      <a:endParaRPr lang="en-US" sz="1100" b="0" i="0" u="none" strike="noStrike" dirty="0">
                        <a:solidFill>
                          <a:schemeClr val="accent4">
                            <a:lumMod val="75000"/>
                          </a:schemeClr>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00B050"/>
                          </a:solidFill>
                          <a:effectLst/>
                        </a:rPr>
                        <a:t>6.15</a:t>
                      </a:r>
                      <a:endParaRPr lang="en-US" sz="1100" b="0" i="0" u="none" strike="noStrike" dirty="0">
                        <a:solidFill>
                          <a:srgbClr val="00B05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720952033"/>
                  </a:ext>
                </a:extLst>
              </a:tr>
              <a:tr h="182880">
                <a:tc>
                  <a:txBody>
                    <a:bodyPr/>
                    <a:lstStyle/>
                    <a:p>
                      <a:pPr algn="ctr" fontAlgn="b"/>
                      <a:r>
                        <a:rPr lang="en-US" sz="1100" b="0" u="none" strike="noStrike" dirty="0">
                          <a:effectLst/>
                        </a:rPr>
                        <a:t>3 Pointer Percentage</a:t>
                      </a:r>
                      <a:endParaRPr lang="en-US"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FF0000"/>
                          </a:solidFill>
                          <a:effectLst/>
                        </a:rPr>
                        <a:t>27%</a:t>
                      </a:r>
                      <a:endParaRPr lang="en-US" sz="1100" b="0" i="0" u="none" strike="noStrike" dirty="0">
                        <a:solidFill>
                          <a:srgbClr val="FF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00B050"/>
                          </a:solidFill>
                          <a:effectLst/>
                        </a:rPr>
                        <a:t>37%</a:t>
                      </a:r>
                      <a:endParaRPr lang="en-US" sz="1100" b="0" i="0" u="none" strike="noStrike" dirty="0">
                        <a:solidFill>
                          <a:srgbClr val="00B05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chemeClr val="accent4">
                              <a:lumMod val="75000"/>
                            </a:schemeClr>
                          </a:solidFill>
                          <a:effectLst/>
                        </a:rPr>
                        <a:t>35%</a:t>
                      </a:r>
                      <a:endParaRPr lang="en-US" sz="1100" b="0" i="0" u="none" strike="noStrike" dirty="0">
                        <a:solidFill>
                          <a:schemeClr val="accent4">
                            <a:lumMod val="75000"/>
                          </a:schemeClr>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762271976"/>
                  </a:ext>
                </a:extLst>
              </a:tr>
              <a:tr h="182880">
                <a:tc>
                  <a:txBody>
                    <a:bodyPr/>
                    <a:lstStyle/>
                    <a:p>
                      <a:pPr algn="ctr" fontAlgn="b"/>
                      <a:r>
                        <a:rPr lang="en-US" sz="1100" b="0" u="none" strike="noStrike" dirty="0">
                          <a:effectLst/>
                        </a:rPr>
                        <a:t>Free Throws Made</a:t>
                      </a:r>
                      <a:endParaRPr lang="en-US"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chemeClr val="accent4">
                              <a:lumMod val="75000"/>
                            </a:schemeClr>
                          </a:solidFill>
                          <a:effectLst/>
                        </a:rPr>
                        <a:t>3.93</a:t>
                      </a:r>
                      <a:endParaRPr lang="en-US" sz="1100" b="0" i="0" u="none" strike="noStrike" dirty="0">
                        <a:solidFill>
                          <a:schemeClr val="accent4">
                            <a:lumMod val="75000"/>
                          </a:schemeClr>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FF0000"/>
                          </a:solidFill>
                          <a:effectLst/>
                        </a:rPr>
                        <a:t>2.06</a:t>
                      </a:r>
                      <a:endParaRPr lang="en-US" sz="1100" b="0" i="0" u="none" strike="noStrike" dirty="0">
                        <a:solidFill>
                          <a:srgbClr val="FF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00B050"/>
                          </a:solidFill>
                          <a:effectLst/>
                        </a:rPr>
                        <a:t>4.61</a:t>
                      </a:r>
                      <a:endParaRPr lang="en-US" sz="1100" b="0" i="0" u="none" strike="noStrike" dirty="0">
                        <a:solidFill>
                          <a:srgbClr val="00B05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513771208"/>
                  </a:ext>
                </a:extLst>
              </a:tr>
              <a:tr h="182880">
                <a:tc>
                  <a:txBody>
                    <a:bodyPr/>
                    <a:lstStyle/>
                    <a:p>
                      <a:pPr algn="ctr" fontAlgn="b"/>
                      <a:r>
                        <a:rPr lang="en-US" sz="1100" b="0" u="none" strike="noStrike" dirty="0">
                          <a:effectLst/>
                        </a:rPr>
                        <a:t>Free Throws Attempted</a:t>
                      </a:r>
                      <a:endParaRPr lang="en-US"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chemeClr val="accent4">
                              <a:lumMod val="75000"/>
                            </a:schemeClr>
                          </a:solidFill>
                          <a:effectLst/>
                        </a:rPr>
                        <a:t>5.51</a:t>
                      </a:r>
                      <a:endParaRPr lang="en-US" sz="1100" b="0" i="0" u="none" strike="noStrike" dirty="0">
                        <a:solidFill>
                          <a:schemeClr val="accent4">
                            <a:lumMod val="75000"/>
                          </a:schemeClr>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FF0000"/>
                          </a:solidFill>
                          <a:effectLst/>
                        </a:rPr>
                        <a:t>2.61</a:t>
                      </a:r>
                      <a:endParaRPr lang="en-US" sz="1100" b="0" i="0" u="none" strike="noStrike" dirty="0">
                        <a:solidFill>
                          <a:srgbClr val="FF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00B050"/>
                          </a:solidFill>
                          <a:effectLst/>
                        </a:rPr>
                        <a:t>5.59</a:t>
                      </a:r>
                      <a:endParaRPr lang="en-US" sz="1100" b="0" i="0" u="none" strike="noStrike" dirty="0">
                        <a:solidFill>
                          <a:srgbClr val="00B05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536356935"/>
                  </a:ext>
                </a:extLst>
              </a:tr>
              <a:tr h="182880">
                <a:tc>
                  <a:txBody>
                    <a:bodyPr/>
                    <a:lstStyle/>
                    <a:p>
                      <a:pPr algn="ctr" fontAlgn="b"/>
                      <a:r>
                        <a:rPr lang="en-US" sz="1100" b="0" u="none" strike="noStrike" dirty="0">
                          <a:effectLst/>
                        </a:rPr>
                        <a:t>Free Throw Percentage</a:t>
                      </a:r>
                      <a:endParaRPr lang="en-US"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FF0000"/>
                          </a:solidFill>
                          <a:effectLst/>
                        </a:rPr>
                        <a:t>71%</a:t>
                      </a:r>
                      <a:endParaRPr lang="en-US" sz="1100" b="0" i="0" u="none" strike="noStrike" dirty="0">
                        <a:solidFill>
                          <a:srgbClr val="FF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chemeClr val="accent4">
                              <a:lumMod val="75000"/>
                            </a:schemeClr>
                          </a:solidFill>
                          <a:effectLst/>
                        </a:rPr>
                        <a:t>79%</a:t>
                      </a:r>
                      <a:endParaRPr lang="en-US" sz="1100" b="0" i="0" u="none" strike="noStrike" dirty="0">
                        <a:solidFill>
                          <a:schemeClr val="accent4">
                            <a:lumMod val="75000"/>
                          </a:schemeClr>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00B050"/>
                          </a:solidFill>
                          <a:effectLst/>
                        </a:rPr>
                        <a:t>82%</a:t>
                      </a:r>
                      <a:endParaRPr lang="en-US" sz="1100" b="0" i="0" u="none" strike="noStrike" dirty="0">
                        <a:solidFill>
                          <a:srgbClr val="00B05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606366984"/>
                  </a:ext>
                </a:extLst>
              </a:tr>
              <a:tr h="182880">
                <a:tc>
                  <a:txBody>
                    <a:bodyPr/>
                    <a:lstStyle/>
                    <a:p>
                      <a:pPr algn="ctr" fontAlgn="b"/>
                      <a:r>
                        <a:rPr lang="en-US" sz="1100" b="0" u="none" strike="noStrike" dirty="0">
                          <a:effectLst/>
                        </a:rPr>
                        <a:t>Offensive Rebounds</a:t>
                      </a:r>
                      <a:endParaRPr lang="en-US"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00B050"/>
                          </a:solidFill>
                          <a:effectLst/>
                        </a:rPr>
                        <a:t>3.00</a:t>
                      </a:r>
                      <a:endParaRPr lang="en-US" sz="1100" b="0" i="0" u="none" strike="noStrike" dirty="0">
                        <a:solidFill>
                          <a:srgbClr val="00B05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chemeClr val="accent4">
                              <a:lumMod val="75000"/>
                            </a:schemeClr>
                          </a:solidFill>
                          <a:effectLst/>
                        </a:rPr>
                        <a:t>1.05</a:t>
                      </a:r>
                      <a:endParaRPr lang="en-US" sz="1100" b="0" i="0" u="none" strike="noStrike" dirty="0">
                        <a:solidFill>
                          <a:schemeClr val="accent4">
                            <a:lumMod val="75000"/>
                          </a:schemeClr>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FF0000"/>
                          </a:solidFill>
                          <a:effectLst/>
                        </a:rPr>
                        <a:t>0.89</a:t>
                      </a:r>
                      <a:endParaRPr lang="en-US" sz="1100" b="0" i="0" u="none" strike="noStrike" dirty="0">
                        <a:solidFill>
                          <a:srgbClr val="FF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132181009"/>
                  </a:ext>
                </a:extLst>
              </a:tr>
              <a:tr h="182880">
                <a:tc>
                  <a:txBody>
                    <a:bodyPr/>
                    <a:lstStyle/>
                    <a:p>
                      <a:pPr algn="ctr" fontAlgn="b"/>
                      <a:r>
                        <a:rPr lang="en-US" sz="1100" b="0" u="none" strike="noStrike" dirty="0">
                          <a:effectLst/>
                        </a:rPr>
                        <a:t>Defensive Rebounds</a:t>
                      </a:r>
                      <a:endParaRPr lang="en-US"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00B050"/>
                          </a:solidFill>
                          <a:effectLst/>
                        </a:rPr>
                        <a:t>8.54</a:t>
                      </a:r>
                      <a:endParaRPr lang="en-US" sz="1100" b="0" i="0" u="none" strike="noStrike" dirty="0">
                        <a:solidFill>
                          <a:srgbClr val="00B05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FF0000"/>
                          </a:solidFill>
                          <a:effectLst/>
                        </a:rPr>
                        <a:t>4.23</a:t>
                      </a:r>
                      <a:endParaRPr lang="en-US" sz="1100" b="0" i="0" u="none" strike="noStrike" dirty="0">
                        <a:solidFill>
                          <a:srgbClr val="FF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chemeClr val="accent4">
                              <a:lumMod val="75000"/>
                            </a:schemeClr>
                          </a:solidFill>
                          <a:effectLst/>
                        </a:rPr>
                        <a:t>4.53</a:t>
                      </a:r>
                      <a:endParaRPr lang="en-US" sz="1100" b="0" i="0" u="none" strike="noStrike" dirty="0">
                        <a:solidFill>
                          <a:schemeClr val="accent4">
                            <a:lumMod val="75000"/>
                          </a:schemeClr>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470483187"/>
                  </a:ext>
                </a:extLst>
              </a:tr>
              <a:tr h="182880">
                <a:tc>
                  <a:txBody>
                    <a:bodyPr/>
                    <a:lstStyle/>
                    <a:p>
                      <a:pPr algn="ctr" fontAlgn="b"/>
                      <a:r>
                        <a:rPr lang="en-US" sz="1100" b="0" u="none" strike="noStrike" dirty="0">
                          <a:effectLst/>
                        </a:rPr>
                        <a:t>Total Rebounds</a:t>
                      </a:r>
                      <a:endParaRPr lang="en-US"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00B050"/>
                          </a:solidFill>
                          <a:effectLst/>
                        </a:rPr>
                        <a:t>11.54</a:t>
                      </a:r>
                      <a:endParaRPr lang="en-US" sz="1100" b="0" i="0" u="none" strike="noStrike" dirty="0">
                        <a:solidFill>
                          <a:srgbClr val="00B05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FF0000"/>
                          </a:solidFill>
                          <a:effectLst/>
                        </a:rPr>
                        <a:t>5.27</a:t>
                      </a:r>
                      <a:endParaRPr lang="en-US" sz="1100" b="0" i="0" u="none" strike="noStrike" dirty="0">
                        <a:solidFill>
                          <a:srgbClr val="FF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chemeClr val="accent4">
                              <a:lumMod val="75000"/>
                            </a:schemeClr>
                          </a:solidFill>
                          <a:effectLst/>
                        </a:rPr>
                        <a:t>5.41</a:t>
                      </a:r>
                      <a:endParaRPr lang="en-US" sz="1100" b="0" i="0" u="none" strike="noStrike" dirty="0">
                        <a:solidFill>
                          <a:schemeClr val="accent4">
                            <a:lumMod val="75000"/>
                          </a:schemeClr>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4156143598"/>
                  </a:ext>
                </a:extLst>
              </a:tr>
              <a:tr h="182880">
                <a:tc>
                  <a:txBody>
                    <a:bodyPr/>
                    <a:lstStyle/>
                    <a:p>
                      <a:pPr algn="ctr" fontAlgn="b"/>
                      <a:r>
                        <a:rPr lang="en-US" sz="1100" b="0" u="none" strike="noStrike" dirty="0">
                          <a:effectLst/>
                        </a:rPr>
                        <a:t>Assists</a:t>
                      </a:r>
                      <a:endParaRPr lang="en-US"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chemeClr val="accent4">
                              <a:lumMod val="75000"/>
                            </a:schemeClr>
                          </a:solidFill>
                          <a:effectLst/>
                        </a:rPr>
                        <a:t>2.95</a:t>
                      </a:r>
                      <a:endParaRPr lang="en-US" sz="1100" b="0" i="0" u="none" strike="noStrike" dirty="0">
                        <a:solidFill>
                          <a:schemeClr val="accent4">
                            <a:lumMod val="75000"/>
                          </a:schemeClr>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FF0000"/>
                          </a:solidFill>
                          <a:effectLst/>
                        </a:rPr>
                        <a:t>2.69</a:t>
                      </a:r>
                      <a:endParaRPr lang="en-US" sz="1100" b="0" i="0" u="none" strike="noStrike" dirty="0">
                        <a:solidFill>
                          <a:srgbClr val="FF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00B050"/>
                          </a:solidFill>
                          <a:effectLst/>
                        </a:rPr>
                        <a:t>6.33</a:t>
                      </a:r>
                      <a:endParaRPr lang="en-US" sz="1100" b="0" i="0" u="none" strike="noStrike" dirty="0">
                        <a:solidFill>
                          <a:srgbClr val="00B05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339899316"/>
                  </a:ext>
                </a:extLst>
              </a:tr>
              <a:tr h="182880">
                <a:tc>
                  <a:txBody>
                    <a:bodyPr/>
                    <a:lstStyle/>
                    <a:p>
                      <a:pPr algn="ctr" fontAlgn="b"/>
                      <a:r>
                        <a:rPr lang="en-US" sz="1100" b="0" u="none" strike="noStrike" dirty="0">
                          <a:effectLst/>
                        </a:rPr>
                        <a:t>Turnovers</a:t>
                      </a:r>
                      <a:endParaRPr lang="en-US"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chemeClr val="accent4">
                              <a:lumMod val="75000"/>
                            </a:schemeClr>
                          </a:solidFill>
                          <a:effectLst/>
                        </a:rPr>
                        <a:t>2.49</a:t>
                      </a:r>
                      <a:endParaRPr lang="en-US" sz="1100" b="0" i="0" u="none" strike="noStrike" dirty="0">
                        <a:solidFill>
                          <a:schemeClr val="accent4">
                            <a:lumMod val="75000"/>
                          </a:schemeClr>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00B050"/>
                          </a:solidFill>
                          <a:effectLst/>
                        </a:rPr>
                        <a:t>1.66</a:t>
                      </a:r>
                      <a:endParaRPr lang="en-US" sz="1100" b="0" i="0" u="none" strike="noStrike" dirty="0">
                        <a:solidFill>
                          <a:srgbClr val="00B05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FF0000"/>
                          </a:solidFill>
                          <a:effectLst/>
                        </a:rPr>
                        <a:t>2.98</a:t>
                      </a:r>
                      <a:endParaRPr lang="en-US" sz="1100" b="0" i="0" u="none" strike="noStrike" dirty="0">
                        <a:solidFill>
                          <a:srgbClr val="FF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150879276"/>
                  </a:ext>
                </a:extLst>
              </a:tr>
              <a:tr h="182880">
                <a:tc>
                  <a:txBody>
                    <a:bodyPr/>
                    <a:lstStyle/>
                    <a:p>
                      <a:pPr algn="ctr" fontAlgn="b"/>
                      <a:r>
                        <a:rPr lang="en-US" sz="1100" b="0" u="none" strike="noStrike" dirty="0">
                          <a:effectLst/>
                        </a:rPr>
                        <a:t>Steals</a:t>
                      </a:r>
                      <a:endParaRPr lang="en-US"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chemeClr val="accent4">
                              <a:lumMod val="75000"/>
                            </a:schemeClr>
                          </a:solidFill>
                          <a:effectLst/>
                        </a:rPr>
                        <a:t>0.93</a:t>
                      </a:r>
                      <a:endParaRPr lang="en-US" sz="1100" b="0" i="0" u="none" strike="noStrike" dirty="0">
                        <a:solidFill>
                          <a:schemeClr val="accent4">
                            <a:lumMod val="75000"/>
                          </a:schemeClr>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FF0000"/>
                          </a:solidFill>
                          <a:effectLst/>
                        </a:rPr>
                        <a:t>0.91</a:t>
                      </a:r>
                      <a:endParaRPr lang="en-US" sz="1100" b="0" i="0" u="none" strike="noStrike" dirty="0">
                        <a:solidFill>
                          <a:srgbClr val="FF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00B050"/>
                          </a:solidFill>
                          <a:effectLst/>
                        </a:rPr>
                        <a:t>1.23</a:t>
                      </a:r>
                      <a:endParaRPr lang="en-US" sz="1100" b="0" i="0" u="none" strike="noStrike" dirty="0">
                        <a:solidFill>
                          <a:srgbClr val="00B05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738658584"/>
                  </a:ext>
                </a:extLst>
              </a:tr>
              <a:tr h="182880">
                <a:tc>
                  <a:txBody>
                    <a:bodyPr/>
                    <a:lstStyle/>
                    <a:p>
                      <a:pPr algn="ctr" fontAlgn="b"/>
                      <a:r>
                        <a:rPr lang="en-US" sz="1100" b="0" u="none" strike="noStrike" dirty="0">
                          <a:effectLst/>
                        </a:rPr>
                        <a:t>Blocks</a:t>
                      </a:r>
                      <a:endParaRPr lang="en-US"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00B050"/>
                          </a:solidFill>
                          <a:effectLst/>
                        </a:rPr>
                        <a:t>1.46</a:t>
                      </a:r>
                      <a:endParaRPr lang="en-US" sz="1100" b="0" i="0" u="none" strike="noStrike" dirty="0">
                        <a:solidFill>
                          <a:srgbClr val="00B05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chemeClr val="accent4">
                              <a:lumMod val="75000"/>
                            </a:schemeClr>
                          </a:solidFill>
                          <a:effectLst/>
                        </a:rPr>
                        <a:t>0.54</a:t>
                      </a:r>
                      <a:endParaRPr lang="en-US" sz="1100" b="0" i="0" u="none" strike="noStrike" dirty="0">
                        <a:solidFill>
                          <a:schemeClr val="accent4">
                            <a:lumMod val="75000"/>
                          </a:schemeClr>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FF0000"/>
                          </a:solidFill>
                          <a:effectLst/>
                        </a:rPr>
                        <a:t>0.42</a:t>
                      </a:r>
                      <a:endParaRPr lang="en-US" sz="1100" b="0" i="0" u="none" strike="noStrike" dirty="0">
                        <a:solidFill>
                          <a:srgbClr val="FF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4107815706"/>
                  </a:ext>
                </a:extLst>
              </a:tr>
              <a:tr h="182880">
                <a:tc>
                  <a:txBody>
                    <a:bodyPr/>
                    <a:lstStyle/>
                    <a:p>
                      <a:pPr algn="ctr" fontAlgn="b"/>
                      <a:r>
                        <a:rPr lang="en-US" sz="1100" b="0" u="none" strike="noStrike" dirty="0">
                          <a:effectLst/>
                        </a:rPr>
                        <a:t>Personal Fouls</a:t>
                      </a:r>
                      <a:endParaRPr lang="en-US"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FF0000"/>
                          </a:solidFill>
                          <a:effectLst/>
                        </a:rPr>
                        <a:t>2.90</a:t>
                      </a:r>
                      <a:endParaRPr lang="en-US" sz="1100" b="0" i="0" u="none" strike="noStrike" dirty="0">
                        <a:solidFill>
                          <a:srgbClr val="FF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00B050"/>
                          </a:solidFill>
                          <a:effectLst/>
                        </a:rPr>
                        <a:t>2.33</a:t>
                      </a:r>
                      <a:endParaRPr lang="en-US" sz="1100" b="0" i="0" u="none" strike="noStrike" dirty="0">
                        <a:solidFill>
                          <a:srgbClr val="00B05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chemeClr val="accent4">
                              <a:lumMod val="75000"/>
                            </a:schemeClr>
                          </a:solidFill>
                          <a:effectLst/>
                        </a:rPr>
                        <a:t>2.37</a:t>
                      </a:r>
                      <a:endParaRPr lang="en-US" sz="1100" b="0" i="0" u="none" strike="noStrike" dirty="0">
                        <a:solidFill>
                          <a:schemeClr val="accent4">
                            <a:lumMod val="75000"/>
                          </a:schemeClr>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851382212"/>
                  </a:ext>
                </a:extLst>
              </a:tr>
              <a:tr h="182880">
                <a:tc>
                  <a:txBody>
                    <a:bodyPr/>
                    <a:lstStyle/>
                    <a:p>
                      <a:pPr algn="ctr" fontAlgn="b"/>
                      <a:r>
                        <a:rPr lang="en-US" sz="1100" b="0" u="none" strike="noStrike" dirty="0">
                          <a:effectLst/>
                        </a:rPr>
                        <a:t>Plus/Minus</a:t>
                      </a:r>
                      <a:endParaRPr lang="en-US"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00B050"/>
                          </a:solidFill>
                          <a:effectLst/>
                        </a:rPr>
                        <a:t>2.16</a:t>
                      </a:r>
                      <a:endParaRPr lang="en-US" sz="1100" b="0" i="0" u="none" strike="noStrike" dirty="0">
                        <a:solidFill>
                          <a:srgbClr val="00B05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FF0000"/>
                          </a:solidFill>
                          <a:effectLst/>
                        </a:rPr>
                        <a:t>-0.19</a:t>
                      </a:r>
                      <a:endParaRPr lang="en-US" sz="1100" b="0" i="0" u="none" strike="noStrike" dirty="0">
                        <a:solidFill>
                          <a:srgbClr val="FF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chemeClr val="accent4">
                              <a:lumMod val="75000"/>
                            </a:schemeClr>
                          </a:solidFill>
                          <a:effectLst/>
                        </a:rPr>
                        <a:t>2.09</a:t>
                      </a:r>
                      <a:endParaRPr lang="en-US" sz="1100" b="0" i="0" u="none" strike="noStrike" dirty="0">
                        <a:solidFill>
                          <a:schemeClr val="accent4">
                            <a:lumMod val="75000"/>
                          </a:schemeClr>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4071437003"/>
                  </a:ext>
                </a:extLst>
              </a:tr>
              <a:tr h="182880">
                <a:tc>
                  <a:txBody>
                    <a:bodyPr/>
                    <a:lstStyle/>
                    <a:p>
                      <a:pPr algn="ctr" fontAlgn="b"/>
                      <a:r>
                        <a:rPr lang="en-US" sz="1100" b="0" u="none" strike="noStrike" dirty="0">
                          <a:effectLst/>
                        </a:rPr>
                        <a:t>Assist/Turnover Ratio</a:t>
                      </a:r>
                      <a:endParaRPr lang="en-US"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FF0000"/>
                          </a:solidFill>
                          <a:effectLst/>
                        </a:rPr>
                        <a:t>1.18</a:t>
                      </a:r>
                      <a:endParaRPr lang="en-US" sz="1100" b="0" i="0" u="none" strike="noStrike" dirty="0">
                        <a:solidFill>
                          <a:srgbClr val="FF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chemeClr val="accent4">
                              <a:lumMod val="75000"/>
                            </a:schemeClr>
                          </a:solidFill>
                          <a:effectLst/>
                        </a:rPr>
                        <a:t>1.65</a:t>
                      </a:r>
                      <a:endParaRPr lang="en-US" sz="1100" b="0" i="0" u="none" strike="noStrike" dirty="0">
                        <a:solidFill>
                          <a:schemeClr val="accent4">
                            <a:lumMod val="75000"/>
                          </a:schemeClr>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00B050"/>
                          </a:solidFill>
                          <a:effectLst/>
                        </a:rPr>
                        <a:t>2.27</a:t>
                      </a:r>
                      <a:endParaRPr lang="en-US" sz="1100" b="0" i="0" u="none" strike="noStrike" dirty="0">
                        <a:solidFill>
                          <a:srgbClr val="00B05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99199495"/>
                  </a:ext>
                </a:extLst>
              </a:tr>
              <a:tr h="182880">
                <a:tc>
                  <a:txBody>
                    <a:bodyPr/>
                    <a:lstStyle/>
                    <a:p>
                      <a:pPr algn="ctr" fontAlgn="b"/>
                      <a:r>
                        <a:rPr lang="en-US" sz="1100" b="0" u="none" strike="noStrike" dirty="0">
                          <a:effectLst/>
                        </a:rPr>
                        <a:t>Assist Ratio</a:t>
                      </a:r>
                      <a:endParaRPr lang="en-US"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FF0000"/>
                          </a:solidFill>
                          <a:effectLst/>
                        </a:rPr>
                        <a:t>12.73</a:t>
                      </a:r>
                      <a:endParaRPr lang="en-US" sz="1100" b="0" i="0" u="none" strike="noStrike" dirty="0">
                        <a:solidFill>
                          <a:srgbClr val="FF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chemeClr val="accent4">
                              <a:lumMod val="75000"/>
                            </a:schemeClr>
                          </a:solidFill>
                          <a:effectLst/>
                        </a:rPr>
                        <a:t>15.63</a:t>
                      </a:r>
                      <a:endParaRPr lang="en-US" sz="1100" b="0" i="0" u="none" strike="noStrike" dirty="0">
                        <a:solidFill>
                          <a:schemeClr val="accent4">
                            <a:lumMod val="75000"/>
                          </a:schemeClr>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00B050"/>
                          </a:solidFill>
                          <a:effectLst/>
                        </a:rPr>
                        <a:t>22.64</a:t>
                      </a:r>
                      <a:endParaRPr lang="en-US" sz="1100" b="0" i="0" u="none" strike="noStrike" dirty="0">
                        <a:solidFill>
                          <a:srgbClr val="00B05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429007088"/>
                  </a:ext>
                </a:extLst>
              </a:tr>
              <a:tr h="182880">
                <a:tc>
                  <a:txBody>
                    <a:bodyPr/>
                    <a:lstStyle/>
                    <a:p>
                      <a:pPr algn="ctr" fontAlgn="b"/>
                      <a:r>
                        <a:rPr lang="en-US" sz="1100" b="0" u="none" strike="noStrike" dirty="0">
                          <a:effectLst/>
                        </a:rPr>
                        <a:t>Offensive Rebound Percentage</a:t>
                      </a:r>
                      <a:endParaRPr lang="en-US"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00B050"/>
                          </a:solidFill>
                          <a:effectLst/>
                        </a:rPr>
                        <a:t>9%</a:t>
                      </a:r>
                      <a:endParaRPr lang="en-US" sz="1100" b="0" i="0" u="none" strike="noStrike" dirty="0">
                        <a:solidFill>
                          <a:srgbClr val="00B05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chemeClr val="accent4">
                              <a:lumMod val="75000"/>
                            </a:schemeClr>
                          </a:solidFill>
                          <a:effectLst/>
                        </a:rPr>
                        <a:t>3%</a:t>
                      </a:r>
                      <a:endParaRPr lang="en-US" sz="1100" b="0" i="0" u="none" strike="noStrike" dirty="0">
                        <a:solidFill>
                          <a:schemeClr val="accent4">
                            <a:lumMod val="75000"/>
                          </a:schemeClr>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FF0000"/>
                          </a:solidFill>
                          <a:effectLst/>
                        </a:rPr>
                        <a:t>2%</a:t>
                      </a:r>
                      <a:endParaRPr lang="en-US" sz="1100" b="0" i="0" u="none" strike="noStrike" dirty="0">
                        <a:solidFill>
                          <a:srgbClr val="FF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170295497"/>
                  </a:ext>
                </a:extLst>
              </a:tr>
              <a:tr h="182880">
                <a:tc>
                  <a:txBody>
                    <a:bodyPr/>
                    <a:lstStyle/>
                    <a:p>
                      <a:pPr algn="ctr" fontAlgn="b"/>
                      <a:r>
                        <a:rPr lang="en-US" sz="1100" b="0" u="none" strike="noStrike" dirty="0">
                          <a:effectLst/>
                        </a:rPr>
                        <a:t>Defensive Rebound Percentage</a:t>
                      </a:r>
                      <a:endParaRPr lang="en-US"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00B050"/>
                          </a:solidFill>
                          <a:effectLst/>
                        </a:rPr>
                        <a:t>25%</a:t>
                      </a:r>
                      <a:endParaRPr lang="en-US" sz="1100" b="0" i="0" u="none" strike="noStrike" dirty="0">
                        <a:solidFill>
                          <a:srgbClr val="00B05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chemeClr val="accent4">
                              <a:lumMod val="75000"/>
                            </a:schemeClr>
                          </a:solidFill>
                          <a:effectLst/>
                        </a:rPr>
                        <a:t>13%</a:t>
                      </a:r>
                      <a:endParaRPr lang="en-US" sz="1100" b="0" i="0" u="none" strike="noStrike" dirty="0">
                        <a:solidFill>
                          <a:schemeClr val="accent4">
                            <a:lumMod val="75000"/>
                          </a:schemeClr>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FF0000"/>
                          </a:solidFill>
                          <a:effectLst/>
                        </a:rPr>
                        <a:t>12%</a:t>
                      </a:r>
                      <a:endParaRPr lang="en-US" sz="1100" b="0" i="0" u="none" strike="noStrike" dirty="0">
                        <a:solidFill>
                          <a:srgbClr val="FF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419274835"/>
                  </a:ext>
                </a:extLst>
              </a:tr>
              <a:tr h="182880">
                <a:tc>
                  <a:txBody>
                    <a:bodyPr/>
                    <a:lstStyle/>
                    <a:p>
                      <a:pPr algn="ctr" fontAlgn="b"/>
                      <a:r>
                        <a:rPr lang="en-US" sz="1100" b="0" u="none" strike="noStrike" dirty="0">
                          <a:effectLst/>
                        </a:rPr>
                        <a:t>Rebound Percentage</a:t>
                      </a:r>
                      <a:endParaRPr lang="en-US"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00B050"/>
                          </a:solidFill>
                          <a:effectLst/>
                        </a:rPr>
                        <a:t>17%</a:t>
                      </a:r>
                      <a:endParaRPr lang="en-US" sz="1100" b="0" i="0" u="none" strike="noStrike" dirty="0">
                        <a:solidFill>
                          <a:srgbClr val="00B05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chemeClr val="accent4">
                              <a:lumMod val="75000"/>
                            </a:schemeClr>
                          </a:solidFill>
                          <a:effectLst/>
                        </a:rPr>
                        <a:t>8%</a:t>
                      </a:r>
                      <a:endParaRPr lang="en-US" sz="1100" b="0" i="0" u="none" strike="noStrike" dirty="0">
                        <a:solidFill>
                          <a:schemeClr val="accent4">
                            <a:lumMod val="75000"/>
                          </a:schemeClr>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FF0000"/>
                          </a:solidFill>
                          <a:effectLst/>
                        </a:rPr>
                        <a:t>7%</a:t>
                      </a:r>
                      <a:endParaRPr lang="en-US" sz="1100" b="0" i="0" u="none" strike="noStrike" dirty="0">
                        <a:solidFill>
                          <a:srgbClr val="FF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301215810"/>
                  </a:ext>
                </a:extLst>
              </a:tr>
              <a:tr h="182880">
                <a:tc>
                  <a:txBody>
                    <a:bodyPr/>
                    <a:lstStyle/>
                    <a:p>
                      <a:pPr algn="ctr" fontAlgn="b"/>
                      <a:r>
                        <a:rPr lang="en-US" sz="1100" b="0" u="none" strike="noStrike" dirty="0">
                          <a:effectLst/>
                        </a:rPr>
                        <a:t>Turnover Ratio</a:t>
                      </a:r>
                      <a:endParaRPr lang="en-US"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FF0000"/>
                          </a:solidFill>
                          <a:effectLst/>
                        </a:rPr>
                        <a:t>11.24</a:t>
                      </a:r>
                      <a:endParaRPr lang="en-US" sz="1100" b="0" i="0" u="none" strike="noStrike" dirty="0">
                        <a:solidFill>
                          <a:srgbClr val="FF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00B050"/>
                          </a:solidFill>
                          <a:effectLst/>
                        </a:rPr>
                        <a:t>9.61</a:t>
                      </a:r>
                      <a:endParaRPr lang="en-US" sz="1100" b="0" i="0" u="none" strike="noStrike" dirty="0">
                        <a:solidFill>
                          <a:srgbClr val="00B05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chemeClr val="accent4">
                              <a:lumMod val="75000"/>
                            </a:schemeClr>
                          </a:solidFill>
                          <a:effectLst/>
                        </a:rPr>
                        <a:t>10.17</a:t>
                      </a:r>
                      <a:endParaRPr lang="en-US" sz="1100" b="0" i="0" u="none" strike="noStrike" dirty="0">
                        <a:solidFill>
                          <a:schemeClr val="accent4">
                            <a:lumMod val="75000"/>
                          </a:schemeClr>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199167872"/>
                  </a:ext>
                </a:extLst>
              </a:tr>
              <a:tr h="182880">
                <a:tc>
                  <a:txBody>
                    <a:bodyPr/>
                    <a:lstStyle/>
                    <a:p>
                      <a:pPr algn="ctr" fontAlgn="b"/>
                      <a:r>
                        <a:rPr lang="en-US" sz="1100" b="0" u="none" strike="noStrike" dirty="0">
                          <a:effectLst/>
                        </a:rPr>
                        <a:t>Effective Field Goal Percentage</a:t>
                      </a:r>
                      <a:endParaRPr lang="en-US"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00B050"/>
                          </a:solidFill>
                          <a:effectLst/>
                        </a:rPr>
                        <a:t>57%</a:t>
                      </a:r>
                      <a:endParaRPr lang="en-US" sz="1100" b="0" i="0" u="none" strike="noStrike" dirty="0">
                        <a:solidFill>
                          <a:srgbClr val="00B05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chemeClr val="accent4">
                              <a:lumMod val="75000"/>
                            </a:schemeClr>
                          </a:solidFill>
                          <a:effectLst/>
                        </a:rPr>
                        <a:t>53%</a:t>
                      </a:r>
                      <a:endParaRPr lang="en-US" sz="1100" b="0" i="0" u="none" strike="noStrike" dirty="0">
                        <a:solidFill>
                          <a:schemeClr val="accent4">
                            <a:lumMod val="75000"/>
                          </a:schemeClr>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FF0000"/>
                          </a:solidFill>
                          <a:effectLst/>
                        </a:rPr>
                        <a:t>52%</a:t>
                      </a:r>
                      <a:endParaRPr lang="en-US" sz="1100" b="0" i="0" u="none" strike="noStrike" dirty="0">
                        <a:solidFill>
                          <a:srgbClr val="FF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355262922"/>
                  </a:ext>
                </a:extLst>
              </a:tr>
              <a:tr h="183084">
                <a:tc>
                  <a:txBody>
                    <a:bodyPr/>
                    <a:lstStyle/>
                    <a:p>
                      <a:pPr algn="ctr" fontAlgn="b"/>
                      <a:r>
                        <a:rPr lang="en-US" sz="1100" b="0" u="none" strike="noStrike" dirty="0">
                          <a:effectLst/>
                        </a:rPr>
                        <a:t>True Shooting Percentage</a:t>
                      </a:r>
                      <a:endParaRPr lang="en-US"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00B050"/>
                          </a:solidFill>
                          <a:effectLst/>
                        </a:rPr>
                        <a:t>60%</a:t>
                      </a:r>
                      <a:endParaRPr lang="en-US" sz="1100" b="0" i="0" u="none" strike="noStrike" dirty="0">
                        <a:solidFill>
                          <a:srgbClr val="00B05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FF0000"/>
                          </a:solidFill>
                          <a:effectLst/>
                        </a:rPr>
                        <a:t>56%</a:t>
                      </a:r>
                      <a:endParaRPr lang="en-US" sz="1100" b="0" i="0" u="none" strike="noStrike" dirty="0">
                        <a:solidFill>
                          <a:srgbClr val="FF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chemeClr val="accent4">
                              <a:lumMod val="75000"/>
                            </a:schemeClr>
                          </a:solidFill>
                          <a:effectLst/>
                        </a:rPr>
                        <a:t>57%</a:t>
                      </a:r>
                      <a:endParaRPr lang="en-US" sz="1100" b="0" i="0" u="none" strike="noStrike" dirty="0">
                        <a:solidFill>
                          <a:schemeClr val="accent4">
                            <a:lumMod val="75000"/>
                          </a:schemeClr>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311189927"/>
                  </a:ext>
                </a:extLst>
              </a:tr>
            </a:tbl>
          </a:graphicData>
        </a:graphic>
      </p:graphicFrame>
      <p:sp>
        <p:nvSpPr>
          <p:cNvPr id="8" name="TextBox 7">
            <a:extLst>
              <a:ext uri="{FF2B5EF4-FFF2-40B4-BE49-F238E27FC236}">
                <a16:creationId xmlns:a16="http://schemas.microsoft.com/office/drawing/2014/main" id="{7AFB2B1A-5B0B-4332-A9DD-9A4B189E85A7}"/>
              </a:ext>
            </a:extLst>
          </p:cNvPr>
          <p:cNvSpPr txBox="1"/>
          <p:nvPr/>
        </p:nvSpPr>
        <p:spPr>
          <a:xfrm>
            <a:off x="585886" y="3435993"/>
            <a:ext cx="5244463" cy="1475245"/>
          </a:xfrm>
          <a:prstGeom prst="rect">
            <a:avLst/>
          </a:prstGeom>
          <a:solidFill>
            <a:srgbClr val="FDF9E5"/>
          </a:solidFill>
        </p:spPr>
        <p:txBody>
          <a:bodyPr wrap="square" rtlCol="0">
            <a:noAutofit/>
          </a:bodyPr>
          <a:lstStyle/>
          <a:p>
            <a:r>
              <a:rPr lang="en-US" b="1" dirty="0"/>
              <a:t>Cluster 2 – “Rising Stars”</a:t>
            </a:r>
          </a:p>
          <a:p>
            <a:pPr marL="285750" indent="-285750">
              <a:buFont typeface="Wingdings" panose="05000000000000000000" pitchFamily="2" charset="2"/>
              <a:buChar char="ü"/>
            </a:pPr>
            <a:r>
              <a:rPr lang="en-US" sz="1400" dirty="0"/>
              <a:t>Do a bit of everything – not a score first mentality</a:t>
            </a:r>
          </a:p>
          <a:p>
            <a:pPr marL="285750" indent="-285750">
              <a:buFont typeface="Wingdings" panose="05000000000000000000" pitchFamily="2" charset="2"/>
              <a:buChar char="ü"/>
            </a:pPr>
            <a:r>
              <a:rPr lang="en-US" sz="1400" dirty="0"/>
              <a:t>Lowest rebound percentage</a:t>
            </a:r>
          </a:p>
          <a:p>
            <a:pPr marL="285750" indent="-285750">
              <a:buFont typeface="Wingdings" panose="05000000000000000000" pitchFamily="2" charset="2"/>
              <a:buChar char="ü"/>
            </a:pPr>
            <a:r>
              <a:rPr lang="en-US" sz="1400" dirty="0"/>
              <a:t>Do not shoot often from close or long range</a:t>
            </a:r>
          </a:p>
          <a:p>
            <a:pPr marL="285750" indent="-285750">
              <a:buFont typeface="Wingdings" panose="05000000000000000000" pitchFamily="2" charset="2"/>
              <a:buChar char="ü"/>
            </a:pPr>
            <a:r>
              <a:rPr lang="en-US" sz="1400" dirty="0"/>
              <a:t>Security with lowest turnover and personal foul rates</a:t>
            </a:r>
          </a:p>
          <a:p>
            <a:pPr marL="285750" indent="-285750">
              <a:buFont typeface="Wingdings" panose="05000000000000000000" pitchFamily="2" charset="2"/>
              <a:buChar char="ü"/>
            </a:pPr>
            <a:r>
              <a:rPr lang="en-US" sz="1400" dirty="0"/>
              <a:t>2020 All-Stars – 0/49 players (0%)</a:t>
            </a:r>
          </a:p>
          <a:p>
            <a:pPr marL="285750" indent="-285750">
              <a:buFont typeface="Wingdings" panose="05000000000000000000" pitchFamily="2" charset="2"/>
              <a:buChar char="ü"/>
            </a:pPr>
            <a:endParaRPr lang="en-US" sz="1400" dirty="0"/>
          </a:p>
          <a:p>
            <a:pPr marL="285750" indent="-285750">
              <a:buFont typeface="Wingdings" panose="05000000000000000000" pitchFamily="2" charset="2"/>
              <a:buChar char="ü"/>
            </a:pPr>
            <a:endParaRPr lang="en-US" sz="1400" dirty="0"/>
          </a:p>
          <a:p>
            <a:pPr marL="285750" indent="-285750">
              <a:buFont typeface="Wingdings" panose="05000000000000000000" pitchFamily="2" charset="2"/>
              <a:buChar char="ü"/>
            </a:pPr>
            <a:endParaRPr lang="en-US" sz="1400" dirty="0"/>
          </a:p>
        </p:txBody>
      </p:sp>
      <p:sp>
        <p:nvSpPr>
          <p:cNvPr id="11" name="TextBox 10">
            <a:extLst>
              <a:ext uri="{FF2B5EF4-FFF2-40B4-BE49-F238E27FC236}">
                <a16:creationId xmlns:a16="http://schemas.microsoft.com/office/drawing/2014/main" id="{FA1C8FB2-D905-4B3C-A8B2-D4C2679A819D}"/>
              </a:ext>
            </a:extLst>
          </p:cNvPr>
          <p:cNvSpPr txBox="1"/>
          <p:nvPr/>
        </p:nvSpPr>
        <p:spPr>
          <a:xfrm>
            <a:off x="585886" y="1854930"/>
            <a:ext cx="5244463" cy="1484115"/>
          </a:xfrm>
          <a:prstGeom prst="rect">
            <a:avLst/>
          </a:prstGeom>
          <a:solidFill>
            <a:srgbClr val="E5F1F9"/>
          </a:solidFill>
        </p:spPr>
        <p:txBody>
          <a:bodyPr wrap="square" rtlCol="0">
            <a:noAutofit/>
          </a:bodyPr>
          <a:lstStyle/>
          <a:p>
            <a:r>
              <a:rPr lang="en-US" b="1" dirty="0"/>
              <a:t>Cluster 1 – “Low-Post Bullies”</a:t>
            </a:r>
          </a:p>
          <a:p>
            <a:pPr marL="285750" indent="-285750">
              <a:buFont typeface="Wingdings" panose="05000000000000000000" pitchFamily="2" charset="2"/>
              <a:buChar char="ü"/>
            </a:pPr>
            <a:r>
              <a:rPr lang="en-US" sz="1400" dirty="0"/>
              <a:t>Take high percentage shots with a high propensity for dunks</a:t>
            </a:r>
          </a:p>
          <a:p>
            <a:pPr marL="285750" indent="-285750">
              <a:buFont typeface="Wingdings" panose="05000000000000000000" pitchFamily="2" charset="2"/>
              <a:buChar char="ü"/>
            </a:pPr>
            <a:r>
              <a:rPr lang="en-US" sz="1400" dirty="0"/>
              <a:t>Poor 3 pointer and free throw shooters</a:t>
            </a:r>
          </a:p>
          <a:p>
            <a:pPr marL="285750" indent="-285750">
              <a:buFont typeface="Wingdings" panose="05000000000000000000" pitchFamily="2" charset="2"/>
              <a:buChar char="ü"/>
            </a:pPr>
            <a:r>
              <a:rPr lang="en-US" sz="1400" dirty="0"/>
              <a:t>Aptitude to rebound regularly</a:t>
            </a:r>
          </a:p>
          <a:p>
            <a:pPr marL="285750" indent="-285750">
              <a:buFont typeface="Wingdings" panose="05000000000000000000" pitchFamily="2" charset="2"/>
              <a:buChar char="ü"/>
            </a:pPr>
            <a:r>
              <a:rPr lang="en-US" sz="1400" dirty="0"/>
              <a:t>Motivation to block shots</a:t>
            </a:r>
          </a:p>
          <a:p>
            <a:pPr marL="285750" indent="-285750">
              <a:buFont typeface="Wingdings" panose="05000000000000000000" pitchFamily="2" charset="2"/>
              <a:buChar char="ü"/>
            </a:pPr>
            <a:r>
              <a:rPr lang="en-US" sz="1400" dirty="0"/>
              <a:t>2020 All-Stars - 6/16 players (37.5%)</a:t>
            </a:r>
          </a:p>
        </p:txBody>
      </p:sp>
      <p:sp>
        <p:nvSpPr>
          <p:cNvPr id="12" name="TextBox 11">
            <a:extLst>
              <a:ext uri="{FF2B5EF4-FFF2-40B4-BE49-F238E27FC236}">
                <a16:creationId xmlns:a16="http://schemas.microsoft.com/office/drawing/2014/main" id="{997ACB4C-0A7D-4C27-9F5D-BA395E7E105D}"/>
              </a:ext>
            </a:extLst>
          </p:cNvPr>
          <p:cNvSpPr txBox="1"/>
          <p:nvPr/>
        </p:nvSpPr>
        <p:spPr>
          <a:xfrm>
            <a:off x="585886" y="5008186"/>
            <a:ext cx="5244463" cy="1475244"/>
          </a:xfrm>
          <a:prstGeom prst="rect">
            <a:avLst/>
          </a:prstGeom>
          <a:solidFill>
            <a:srgbClr val="F3F3F3"/>
          </a:solidFill>
        </p:spPr>
        <p:txBody>
          <a:bodyPr wrap="square" rtlCol="0">
            <a:noAutofit/>
          </a:bodyPr>
          <a:lstStyle/>
          <a:p>
            <a:r>
              <a:rPr lang="en-US" b="1" dirty="0"/>
              <a:t>Cluster 3 – “Primetime Performers”</a:t>
            </a:r>
          </a:p>
          <a:p>
            <a:pPr marL="285750" indent="-285750">
              <a:buFont typeface="Wingdings" panose="05000000000000000000" pitchFamily="2" charset="2"/>
              <a:buChar char="ü"/>
            </a:pPr>
            <a:r>
              <a:rPr lang="en-US" sz="1400" dirty="0"/>
              <a:t>Shoot the ball frequently both from close and long range</a:t>
            </a:r>
          </a:p>
          <a:p>
            <a:pPr marL="285750" indent="-285750">
              <a:buFont typeface="Wingdings" panose="05000000000000000000" pitchFamily="2" charset="2"/>
              <a:buChar char="ü"/>
            </a:pPr>
            <a:r>
              <a:rPr lang="en-US" sz="1400" dirty="0"/>
              <a:t>Take several free throws per game with high make percentage</a:t>
            </a:r>
          </a:p>
          <a:p>
            <a:pPr marL="285750" indent="-285750">
              <a:buFont typeface="Wingdings" panose="05000000000000000000" pitchFamily="2" charset="2"/>
              <a:buChar char="ü"/>
            </a:pPr>
            <a:r>
              <a:rPr lang="en-US" sz="1400" dirty="0"/>
              <a:t>Involve others in offense with high assists </a:t>
            </a:r>
          </a:p>
          <a:p>
            <a:pPr marL="285750" indent="-285750">
              <a:buFont typeface="Wingdings" panose="05000000000000000000" pitchFamily="2" charset="2"/>
              <a:buChar char="ü"/>
            </a:pPr>
            <a:r>
              <a:rPr lang="en-US" sz="1400" dirty="0"/>
              <a:t>Lowest rebound percentage</a:t>
            </a:r>
          </a:p>
          <a:p>
            <a:pPr marL="285750" indent="-285750">
              <a:buFont typeface="Wingdings" panose="05000000000000000000" pitchFamily="2" charset="2"/>
              <a:buChar char="ü"/>
            </a:pPr>
            <a:r>
              <a:rPr lang="en-US" sz="1400" dirty="0"/>
              <a:t>2020 All-Stars – 19/35 players (54.3%)</a:t>
            </a:r>
          </a:p>
          <a:p>
            <a:endParaRPr lang="en-US" dirty="0"/>
          </a:p>
        </p:txBody>
      </p:sp>
      <p:sp>
        <p:nvSpPr>
          <p:cNvPr id="13" name="TextBox 12">
            <a:extLst>
              <a:ext uri="{FF2B5EF4-FFF2-40B4-BE49-F238E27FC236}">
                <a16:creationId xmlns:a16="http://schemas.microsoft.com/office/drawing/2014/main" id="{8DBF2603-1A93-4DD8-B6C4-0FFBD2837970}"/>
              </a:ext>
            </a:extLst>
          </p:cNvPr>
          <p:cNvSpPr txBox="1"/>
          <p:nvPr/>
        </p:nvSpPr>
        <p:spPr>
          <a:xfrm>
            <a:off x="6425793" y="947683"/>
            <a:ext cx="3087148" cy="261610"/>
          </a:xfrm>
          <a:prstGeom prst="rect">
            <a:avLst/>
          </a:prstGeom>
          <a:noFill/>
        </p:spPr>
        <p:txBody>
          <a:bodyPr wrap="square" rtlCol="0">
            <a:spAutoFit/>
          </a:bodyPr>
          <a:lstStyle/>
          <a:p>
            <a:r>
              <a:rPr lang="en-US" sz="1100" dirty="0">
                <a:solidFill>
                  <a:srgbClr val="00B050"/>
                </a:solidFill>
              </a:rPr>
              <a:t>Highest Value</a:t>
            </a:r>
            <a:r>
              <a:rPr lang="en-US" sz="1100" dirty="0"/>
              <a:t> </a:t>
            </a:r>
            <a:r>
              <a:rPr lang="en-US" sz="1100" b="1" dirty="0"/>
              <a:t>|</a:t>
            </a:r>
            <a:r>
              <a:rPr lang="en-US" sz="1100" dirty="0"/>
              <a:t> </a:t>
            </a:r>
            <a:r>
              <a:rPr lang="en-US" sz="1100" dirty="0">
                <a:solidFill>
                  <a:schemeClr val="accent4">
                    <a:lumMod val="75000"/>
                  </a:schemeClr>
                </a:solidFill>
              </a:rPr>
              <a:t>Middle Value </a:t>
            </a:r>
            <a:r>
              <a:rPr lang="en-US" sz="1100" b="1" dirty="0"/>
              <a:t>|</a:t>
            </a:r>
            <a:r>
              <a:rPr lang="en-US" sz="1100" dirty="0"/>
              <a:t> </a:t>
            </a:r>
            <a:r>
              <a:rPr lang="en-US" sz="1100" dirty="0">
                <a:solidFill>
                  <a:srgbClr val="FF0000"/>
                </a:solidFill>
              </a:rPr>
              <a:t>Lowest value</a:t>
            </a:r>
            <a:r>
              <a:rPr lang="en-US" sz="1100" dirty="0">
                <a:solidFill>
                  <a:schemeClr val="accent4">
                    <a:lumMod val="75000"/>
                  </a:schemeClr>
                </a:solidFill>
              </a:rPr>
              <a:t> </a:t>
            </a:r>
            <a:endParaRPr lang="en-US" sz="1100" dirty="0">
              <a:solidFill>
                <a:srgbClr val="00B050"/>
              </a:solidFill>
            </a:endParaRPr>
          </a:p>
        </p:txBody>
      </p:sp>
      <p:sp>
        <p:nvSpPr>
          <p:cNvPr id="14" name="TextBox 13">
            <a:extLst>
              <a:ext uri="{FF2B5EF4-FFF2-40B4-BE49-F238E27FC236}">
                <a16:creationId xmlns:a16="http://schemas.microsoft.com/office/drawing/2014/main" id="{F5B045DD-B7AD-4064-9F38-29F58881F86F}"/>
              </a:ext>
            </a:extLst>
          </p:cNvPr>
          <p:cNvSpPr txBox="1"/>
          <p:nvPr/>
        </p:nvSpPr>
        <p:spPr>
          <a:xfrm>
            <a:off x="6425793" y="572630"/>
            <a:ext cx="2845826" cy="400110"/>
          </a:xfrm>
          <a:prstGeom prst="rect">
            <a:avLst/>
          </a:prstGeom>
          <a:noFill/>
        </p:spPr>
        <p:txBody>
          <a:bodyPr wrap="square" rtlCol="0">
            <a:spAutoFit/>
          </a:bodyPr>
          <a:lstStyle/>
          <a:p>
            <a:r>
              <a:rPr lang="en-US" sz="2000" b="1" dirty="0"/>
              <a:t>Statistical Summary</a:t>
            </a:r>
          </a:p>
        </p:txBody>
      </p:sp>
      <p:sp>
        <p:nvSpPr>
          <p:cNvPr id="15" name="TextBox 14">
            <a:extLst>
              <a:ext uri="{FF2B5EF4-FFF2-40B4-BE49-F238E27FC236}">
                <a16:creationId xmlns:a16="http://schemas.microsoft.com/office/drawing/2014/main" id="{58399B9D-91B9-477E-A7E8-D5D5BB8B8EBA}"/>
              </a:ext>
            </a:extLst>
          </p:cNvPr>
          <p:cNvSpPr txBox="1"/>
          <p:nvPr/>
        </p:nvSpPr>
        <p:spPr>
          <a:xfrm>
            <a:off x="6291272" y="6507472"/>
            <a:ext cx="5180321" cy="215444"/>
          </a:xfrm>
          <a:prstGeom prst="rect">
            <a:avLst/>
          </a:prstGeom>
          <a:noFill/>
        </p:spPr>
        <p:txBody>
          <a:bodyPr wrap="square" rtlCol="0">
            <a:spAutoFit/>
          </a:bodyPr>
          <a:lstStyle/>
          <a:p>
            <a:r>
              <a:rPr lang="en-US" sz="800" dirty="0"/>
              <a:t>All values represent averages between players within the cluster per statistic category</a:t>
            </a:r>
            <a:endParaRPr lang="en-US" sz="1000" dirty="0"/>
          </a:p>
        </p:txBody>
      </p:sp>
      <p:sp>
        <p:nvSpPr>
          <p:cNvPr id="16" name="TextBox 15">
            <a:extLst>
              <a:ext uri="{FF2B5EF4-FFF2-40B4-BE49-F238E27FC236}">
                <a16:creationId xmlns:a16="http://schemas.microsoft.com/office/drawing/2014/main" id="{9FF72B40-AE36-47CB-ADB5-382209DA465F}"/>
              </a:ext>
            </a:extLst>
          </p:cNvPr>
          <p:cNvSpPr txBox="1"/>
          <p:nvPr/>
        </p:nvSpPr>
        <p:spPr>
          <a:xfrm>
            <a:off x="0" y="6642556"/>
            <a:ext cx="3867325" cy="215444"/>
          </a:xfrm>
          <a:prstGeom prst="rect">
            <a:avLst/>
          </a:prstGeom>
          <a:noFill/>
        </p:spPr>
        <p:txBody>
          <a:bodyPr wrap="square" rtlCol="0">
            <a:spAutoFit/>
          </a:bodyPr>
          <a:lstStyle/>
          <a:p>
            <a:r>
              <a:rPr lang="en-US" sz="800" dirty="0"/>
              <a:t>Source - https://www.nba.com/allstar/2020/roster#/</a:t>
            </a:r>
          </a:p>
        </p:txBody>
      </p:sp>
      <p:sp>
        <p:nvSpPr>
          <p:cNvPr id="18" name="TextBox 17">
            <a:extLst>
              <a:ext uri="{FF2B5EF4-FFF2-40B4-BE49-F238E27FC236}">
                <a16:creationId xmlns:a16="http://schemas.microsoft.com/office/drawing/2014/main" id="{78048076-ECFA-4332-8AEB-49FD7D04C471}"/>
              </a:ext>
            </a:extLst>
          </p:cNvPr>
          <p:cNvSpPr txBox="1"/>
          <p:nvPr/>
        </p:nvSpPr>
        <p:spPr>
          <a:xfrm>
            <a:off x="1785204" y="1419165"/>
            <a:ext cx="2845826" cy="400110"/>
          </a:xfrm>
          <a:prstGeom prst="rect">
            <a:avLst/>
          </a:prstGeom>
          <a:noFill/>
        </p:spPr>
        <p:txBody>
          <a:bodyPr wrap="square" rtlCol="0">
            <a:spAutoFit/>
          </a:bodyPr>
          <a:lstStyle/>
          <a:p>
            <a:pPr algn="ctr"/>
            <a:r>
              <a:rPr lang="en-US" sz="2000" b="1" dirty="0"/>
              <a:t>Cluster Descriptions</a:t>
            </a:r>
          </a:p>
        </p:txBody>
      </p:sp>
    </p:spTree>
    <p:extLst>
      <p:ext uri="{BB962C8B-B14F-4D97-AF65-F5344CB8AC3E}">
        <p14:creationId xmlns:p14="http://schemas.microsoft.com/office/powerpoint/2010/main" val="30380971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C1FFB-1B35-46C6-B677-1E254F24094D}"/>
              </a:ext>
            </a:extLst>
          </p:cNvPr>
          <p:cNvSpPr>
            <a:spLocks noGrp="1"/>
          </p:cNvSpPr>
          <p:nvPr>
            <p:ph type="title"/>
          </p:nvPr>
        </p:nvSpPr>
        <p:spPr/>
        <p:txBody>
          <a:bodyPr/>
          <a:lstStyle/>
          <a:p>
            <a:r>
              <a:rPr lang="en-US" b="1" dirty="0"/>
              <a:t>K-Nearest Neighbor (KNN)</a:t>
            </a:r>
          </a:p>
        </p:txBody>
      </p:sp>
      <p:sp>
        <p:nvSpPr>
          <p:cNvPr id="5" name="TextBox 4">
            <a:extLst>
              <a:ext uri="{FF2B5EF4-FFF2-40B4-BE49-F238E27FC236}">
                <a16:creationId xmlns:a16="http://schemas.microsoft.com/office/drawing/2014/main" id="{2BA953D1-2E2A-4966-AF6C-61CC3F1082DD}"/>
              </a:ext>
            </a:extLst>
          </p:cNvPr>
          <p:cNvSpPr txBox="1"/>
          <p:nvPr/>
        </p:nvSpPr>
        <p:spPr>
          <a:xfrm>
            <a:off x="914400" y="1578750"/>
            <a:ext cx="10238483" cy="338554"/>
          </a:xfrm>
          <a:prstGeom prst="rect">
            <a:avLst/>
          </a:prstGeom>
          <a:solidFill>
            <a:schemeClr val="accent1">
              <a:lumMod val="20000"/>
              <a:lumOff val="80000"/>
            </a:schemeClr>
          </a:solidFill>
        </p:spPr>
        <p:txBody>
          <a:bodyPr wrap="square" rtlCol="0">
            <a:spAutoFit/>
          </a:bodyPr>
          <a:lstStyle/>
          <a:p>
            <a:pPr algn="ctr"/>
            <a:r>
              <a:rPr lang="en-US" sz="1600" dirty="0"/>
              <a:t>KNN is a supervised machine learning algorithm that classifies data points based on the features of k-nearest data points</a:t>
            </a:r>
          </a:p>
        </p:txBody>
      </p:sp>
      <p:sp>
        <p:nvSpPr>
          <p:cNvPr id="8" name="TextBox 7">
            <a:extLst>
              <a:ext uri="{FF2B5EF4-FFF2-40B4-BE49-F238E27FC236}">
                <a16:creationId xmlns:a16="http://schemas.microsoft.com/office/drawing/2014/main" id="{F6F62EBF-CDB5-4650-A47E-8F892A294A22}"/>
              </a:ext>
            </a:extLst>
          </p:cNvPr>
          <p:cNvSpPr txBox="1"/>
          <p:nvPr/>
        </p:nvSpPr>
        <p:spPr>
          <a:xfrm>
            <a:off x="914399" y="5405225"/>
            <a:ext cx="4983061" cy="830997"/>
          </a:xfrm>
          <a:prstGeom prst="rect">
            <a:avLst/>
          </a:prstGeom>
          <a:solidFill>
            <a:schemeClr val="bg1">
              <a:lumMod val="95000"/>
            </a:schemeClr>
          </a:solidFill>
        </p:spPr>
        <p:txBody>
          <a:bodyPr wrap="square" rtlCol="0">
            <a:spAutoFit/>
          </a:bodyPr>
          <a:lstStyle/>
          <a:p>
            <a:r>
              <a:rPr lang="en-US" sz="1600" dirty="0"/>
              <a:t>P-value = 3.242e-10</a:t>
            </a:r>
          </a:p>
          <a:p>
            <a:r>
              <a:rPr lang="en-US" sz="1600" dirty="0"/>
              <a:t>Accuracy = 96.55%</a:t>
            </a:r>
          </a:p>
          <a:p>
            <a:r>
              <a:rPr lang="en-US" sz="1600" dirty="0"/>
              <a:t>Reject the Null Hypothesis (H0): Alpha (0.05) &gt; P-Value </a:t>
            </a:r>
          </a:p>
        </p:txBody>
      </p:sp>
      <p:sp>
        <p:nvSpPr>
          <p:cNvPr id="9" name="TextBox 8">
            <a:extLst>
              <a:ext uri="{FF2B5EF4-FFF2-40B4-BE49-F238E27FC236}">
                <a16:creationId xmlns:a16="http://schemas.microsoft.com/office/drawing/2014/main" id="{B9667037-BD09-4B4C-8169-E63C11E41BDF}"/>
              </a:ext>
            </a:extLst>
          </p:cNvPr>
          <p:cNvSpPr txBox="1"/>
          <p:nvPr/>
        </p:nvSpPr>
        <p:spPr>
          <a:xfrm>
            <a:off x="914400" y="2520622"/>
            <a:ext cx="4983061" cy="584775"/>
          </a:xfrm>
          <a:prstGeom prst="rect">
            <a:avLst/>
          </a:prstGeom>
          <a:solidFill>
            <a:schemeClr val="bg1">
              <a:lumMod val="95000"/>
            </a:schemeClr>
          </a:solidFill>
        </p:spPr>
        <p:txBody>
          <a:bodyPr wrap="square" rtlCol="0">
            <a:spAutoFit/>
          </a:bodyPr>
          <a:lstStyle/>
          <a:p>
            <a:r>
              <a:rPr lang="en-US" sz="1600" dirty="0"/>
              <a:t>H0: There is no significant difference between clusters</a:t>
            </a:r>
          </a:p>
          <a:p>
            <a:r>
              <a:rPr lang="en-US" sz="1600" dirty="0"/>
              <a:t>H1: There is a significant difference between clusters</a:t>
            </a:r>
          </a:p>
        </p:txBody>
      </p:sp>
      <p:sp>
        <p:nvSpPr>
          <p:cNvPr id="3" name="TextBox 2">
            <a:extLst>
              <a:ext uri="{FF2B5EF4-FFF2-40B4-BE49-F238E27FC236}">
                <a16:creationId xmlns:a16="http://schemas.microsoft.com/office/drawing/2014/main" id="{ED9A533B-1C23-4FCC-8786-8236CA850951}"/>
              </a:ext>
            </a:extLst>
          </p:cNvPr>
          <p:cNvSpPr txBox="1"/>
          <p:nvPr/>
        </p:nvSpPr>
        <p:spPr>
          <a:xfrm>
            <a:off x="7692701" y="2151290"/>
            <a:ext cx="2785145" cy="369332"/>
          </a:xfrm>
          <a:prstGeom prst="rect">
            <a:avLst/>
          </a:prstGeom>
          <a:noFill/>
        </p:spPr>
        <p:txBody>
          <a:bodyPr wrap="square" rtlCol="0">
            <a:spAutoFit/>
          </a:bodyPr>
          <a:lstStyle/>
          <a:p>
            <a:pPr algn="ctr"/>
            <a:r>
              <a:rPr lang="en-US" b="1" dirty="0"/>
              <a:t>Confusion Matrix Results</a:t>
            </a:r>
          </a:p>
        </p:txBody>
      </p:sp>
      <p:sp>
        <p:nvSpPr>
          <p:cNvPr id="10" name="TextBox 9">
            <a:extLst>
              <a:ext uri="{FF2B5EF4-FFF2-40B4-BE49-F238E27FC236}">
                <a16:creationId xmlns:a16="http://schemas.microsoft.com/office/drawing/2014/main" id="{6D34220B-7B5F-4959-AA7D-A22AC74D0A03}"/>
              </a:ext>
            </a:extLst>
          </p:cNvPr>
          <p:cNvSpPr txBox="1"/>
          <p:nvPr/>
        </p:nvSpPr>
        <p:spPr>
          <a:xfrm>
            <a:off x="6671478" y="5829731"/>
            <a:ext cx="4983060" cy="830997"/>
          </a:xfrm>
          <a:prstGeom prst="rect">
            <a:avLst/>
          </a:prstGeom>
          <a:solidFill>
            <a:schemeClr val="accent6">
              <a:lumMod val="20000"/>
              <a:lumOff val="80000"/>
            </a:schemeClr>
          </a:solidFill>
        </p:spPr>
        <p:txBody>
          <a:bodyPr wrap="square" rtlCol="0">
            <a:spAutoFit/>
          </a:bodyPr>
          <a:lstStyle/>
          <a:p>
            <a:pPr algn="ctr"/>
            <a:r>
              <a:rPr lang="en-US" sz="1600" dirty="0"/>
              <a:t>All players within Cluster 2 and 3 were accurately predicted by the KNN Model where k = 10. One player was mis-classified in Cluster 1 </a:t>
            </a:r>
            <a:r>
              <a:rPr lang="en-US" sz="1100" dirty="0"/>
              <a:t>(Rudy </a:t>
            </a:r>
            <a:r>
              <a:rPr lang="en-US" sz="1100" dirty="0" err="1"/>
              <a:t>Gobert</a:t>
            </a:r>
            <a:r>
              <a:rPr lang="en-US" sz="1100" dirty="0"/>
              <a:t>)</a:t>
            </a:r>
            <a:endParaRPr lang="en-US" sz="1600" dirty="0"/>
          </a:p>
        </p:txBody>
      </p:sp>
      <p:sp>
        <p:nvSpPr>
          <p:cNvPr id="11" name="TextBox 10">
            <a:extLst>
              <a:ext uri="{FF2B5EF4-FFF2-40B4-BE49-F238E27FC236}">
                <a16:creationId xmlns:a16="http://schemas.microsoft.com/office/drawing/2014/main" id="{02EAF53E-558C-41E7-BF1B-B01D2C2DDCDA}"/>
              </a:ext>
            </a:extLst>
          </p:cNvPr>
          <p:cNvSpPr txBox="1"/>
          <p:nvPr/>
        </p:nvSpPr>
        <p:spPr>
          <a:xfrm>
            <a:off x="1929466" y="2174934"/>
            <a:ext cx="2785145" cy="369332"/>
          </a:xfrm>
          <a:prstGeom prst="rect">
            <a:avLst/>
          </a:prstGeom>
          <a:noFill/>
        </p:spPr>
        <p:txBody>
          <a:bodyPr wrap="square" rtlCol="0">
            <a:spAutoFit/>
          </a:bodyPr>
          <a:lstStyle/>
          <a:p>
            <a:pPr algn="ctr"/>
            <a:r>
              <a:rPr lang="en-US" b="1" dirty="0"/>
              <a:t>Hypothesis Testing</a:t>
            </a:r>
          </a:p>
        </p:txBody>
      </p:sp>
      <p:sp>
        <p:nvSpPr>
          <p:cNvPr id="12" name="TextBox 11">
            <a:extLst>
              <a:ext uri="{FF2B5EF4-FFF2-40B4-BE49-F238E27FC236}">
                <a16:creationId xmlns:a16="http://schemas.microsoft.com/office/drawing/2014/main" id="{B2EF2E73-6032-439F-A974-30C1EDF1C765}"/>
              </a:ext>
            </a:extLst>
          </p:cNvPr>
          <p:cNvSpPr txBox="1"/>
          <p:nvPr/>
        </p:nvSpPr>
        <p:spPr>
          <a:xfrm>
            <a:off x="1929465" y="5035893"/>
            <a:ext cx="2785145" cy="369332"/>
          </a:xfrm>
          <a:prstGeom prst="rect">
            <a:avLst/>
          </a:prstGeom>
          <a:noFill/>
        </p:spPr>
        <p:txBody>
          <a:bodyPr wrap="square" rtlCol="0">
            <a:spAutoFit/>
          </a:bodyPr>
          <a:lstStyle/>
          <a:p>
            <a:pPr algn="ctr"/>
            <a:r>
              <a:rPr lang="en-US" b="1" dirty="0"/>
              <a:t>Model Results</a:t>
            </a:r>
          </a:p>
        </p:txBody>
      </p:sp>
      <p:sp>
        <p:nvSpPr>
          <p:cNvPr id="13" name="TextBox 12">
            <a:extLst>
              <a:ext uri="{FF2B5EF4-FFF2-40B4-BE49-F238E27FC236}">
                <a16:creationId xmlns:a16="http://schemas.microsoft.com/office/drawing/2014/main" id="{2502709E-0D70-41CE-BAA7-60E9B548C1F6}"/>
              </a:ext>
            </a:extLst>
          </p:cNvPr>
          <p:cNvSpPr txBox="1"/>
          <p:nvPr/>
        </p:nvSpPr>
        <p:spPr>
          <a:xfrm>
            <a:off x="914400" y="3680857"/>
            <a:ext cx="4983061" cy="1077218"/>
          </a:xfrm>
          <a:prstGeom prst="rect">
            <a:avLst/>
          </a:prstGeom>
          <a:solidFill>
            <a:schemeClr val="bg1">
              <a:lumMod val="95000"/>
            </a:schemeClr>
          </a:solidFill>
        </p:spPr>
        <p:txBody>
          <a:bodyPr wrap="square" rtlCol="0">
            <a:spAutoFit/>
          </a:bodyPr>
          <a:lstStyle/>
          <a:p>
            <a:r>
              <a:rPr lang="en-US" sz="1600" dirty="0"/>
              <a:t>Nearest Neighbors (k) = 10</a:t>
            </a:r>
          </a:p>
          <a:p>
            <a:pPr marL="742950" lvl="1" indent="-285750">
              <a:buFont typeface="Wingdings" panose="05000000000000000000" pitchFamily="2" charset="2"/>
              <a:buChar char="ü"/>
            </a:pPr>
            <a:r>
              <a:rPr lang="en-US" sz="1600" dirty="0"/>
              <a:t>k = 10 (square root of records in data set = 10, 100 total players in data set)</a:t>
            </a:r>
          </a:p>
          <a:p>
            <a:r>
              <a:rPr lang="en-US" sz="1600" dirty="0"/>
              <a:t>Training data = 70 players, Test data = 30 players</a:t>
            </a:r>
          </a:p>
        </p:txBody>
      </p:sp>
      <p:sp>
        <p:nvSpPr>
          <p:cNvPr id="14" name="TextBox 13">
            <a:extLst>
              <a:ext uri="{FF2B5EF4-FFF2-40B4-BE49-F238E27FC236}">
                <a16:creationId xmlns:a16="http://schemas.microsoft.com/office/drawing/2014/main" id="{AD4B97E5-5B59-467B-9311-16DA6DC17114}"/>
              </a:ext>
            </a:extLst>
          </p:cNvPr>
          <p:cNvSpPr txBox="1"/>
          <p:nvPr/>
        </p:nvSpPr>
        <p:spPr>
          <a:xfrm>
            <a:off x="1929467" y="3317079"/>
            <a:ext cx="2785145" cy="369332"/>
          </a:xfrm>
          <a:prstGeom prst="rect">
            <a:avLst/>
          </a:prstGeom>
          <a:noFill/>
        </p:spPr>
        <p:txBody>
          <a:bodyPr wrap="square" rtlCol="0">
            <a:spAutoFit/>
          </a:bodyPr>
          <a:lstStyle/>
          <a:p>
            <a:pPr algn="ctr"/>
            <a:r>
              <a:rPr lang="en-US" b="1" dirty="0"/>
              <a:t>Model Setup</a:t>
            </a:r>
          </a:p>
        </p:txBody>
      </p:sp>
      <p:pic>
        <p:nvPicPr>
          <p:cNvPr id="6" name="Picture 5">
            <a:extLst>
              <a:ext uri="{FF2B5EF4-FFF2-40B4-BE49-F238E27FC236}">
                <a16:creationId xmlns:a16="http://schemas.microsoft.com/office/drawing/2014/main" id="{8B9EEE9C-1D7E-453A-8AE3-688D247C92F3}"/>
              </a:ext>
            </a:extLst>
          </p:cNvPr>
          <p:cNvPicPr>
            <a:picLocks noChangeAspect="1"/>
          </p:cNvPicPr>
          <p:nvPr/>
        </p:nvPicPr>
        <p:blipFill>
          <a:blip r:embed="rId2"/>
          <a:stretch>
            <a:fillRect/>
          </a:stretch>
        </p:blipFill>
        <p:spPr>
          <a:xfrm>
            <a:off x="6671478" y="2544266"/>
            <a:ext cx="4983060" cy="312587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80858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CE5C30B-3813-4FC7-BBC3-2B1B111098BA}"/>
              </a:ext>
            </a:extLst>
          </p:cNvPr>
          <p:cNvPicPr>
            <a:picLocks noChangeAspect="1"/>
          </p:cNvPicPr>
          <p:nvPr/>
        </p:nvPicPr>
        <p:blipFill>
          <a:blip r:embed="rId2"/>
          <a:stretch>
            <a:fillRect/>
          </a:stretch>
        </p:blipFill>
        <p:spPr>
          <a:xfrm>
            <a:off x="6492101" y="243112"/>
            <a:ext cx="5451725" cy="6399444"/>
          </a:xfrm>
          <a:prstGeom prst="rect">
            <a:avLst/>
          </a:prstGeom>
          <a:effectLst>
            <a:outerShdw blurRad="63500" sx="102000" sy="102000" algn="ctr" rotWithShape="0">
              <a:prstClr val="black">
                <a:alpha val="40000"/>
              </a:prstClr>
            </a:outerShdw>
          </a:effectLst>
        </p:spPr>
      </p:pic>
      <p:sp>
        <p:nvSpPr>
          <p:cNvPr id="2" name="Title 1">
            <a:extLst>
              <a:ext uri="{FF2B5EF4-FFF2-40B4-BE49-F238E27FC236}">
                <a16:creationId xmlns:a16="http://schemas.microsoft.com/office/drawing/2014/main" id="{4BA69F54-AC66-4B12-8AB4-88196464F505}"/>
              </a:ext>
            </a:extLst>
          </p:cNvPr>
          <p:cNvSpPr>
            <a:spLocks noGrp="1"/>
          </p:cNvSpPr>
          <p:nvPr>
            <p:ph type="title"/>
          </p:nvPr>
        </p:nvSpPr>
        <p:spPr>
          <a:xfrm>
            <a:off x="838200" y="365125"/>
            <a:ext cx="5570989" cy="1325563"/>
          </a:xfrm>
        </p:spPr>
        <p:txBody>
          <a:bodyPr/>
          <a:lstStyle/>
          <a:p>
            <a:r>
              <a:rPr lang="en-US" b="1" dirty="0"/>
              <a:t>Hierarchical Cluster Analysis (HCA)</a:t>
            </a:r>
          </a:p>
        </p:txBody>
      </p:sp>
      <p:sp>
        <p:nvSpPr>
          <p:cNvPr id="4" name="TextBox 3">
            <a:extLst>
              <a:ext uri="{FF2B5EF4-FFF2-40B4-BE49-F238E27FC236}">
                <a16:creationId xmlns:a16="http://schemas.microsoft.com/office/drawing/2014/main" id="{38BF7202-C753-4672-98C3-117FDB8A3BDA}"/>
              </a:ext>
            </a:extLst>
          </p:cNvPr>
          <p:cNvSpPr txBox="1"/>
          <p:nvPr/>
        </p:nvSpPr>
        <p:spPr>
          <a:xfrm>
            <a:off x="498182" y="4298845"/>
            <a:ext cx="5537277" cy="2283840"/>
          </a:xfrm>
          <a:prstGeom prst="rect">
            <a:avLst/>
          </a:prstGeom>
          <a:solidFill>
            <a:schemeClr val="accent6">
              <a:lumMod val="20000"/>
              <a:lumOff val="80000"/>
            </a:schemeClr>
          </a:solidFill>
        </p:spPr>
        <p:txBody>
          <a:bodyPr wrap="square" rtlCol="0">
            <a:noAutofit/>
          </a:bodyPr>
          <a:lstStyle/>
          <a:p>
            <a:r>
              <a:rPr lang="en-US" sz="1200" dirty="0"/>
              <a:t>A group of accurate three-point shooters, notably Joe Harris, P.J. Tucker, and Duncan Robinson</a:t>
            </a:r>
          </a:p>
          <a:p>
            <a:endParaRPr lang="en-US" sz="1200" dirty="0"/>
          </a:p>
          <a:p>
            <a:r>
              <a:rPr lang="en-US" sz="1200" dirty="0"/>
              <a:t>Only half of the ‘Low-Post Bullies’ from the previous cluster analysis remain together here</a:t>
            </a:r>
          </a:p>
          <a:p>
            <a:endParaRPr lang="en-US" sz="1200" dirty="0"/>
          </a:p>
          <a:p>
            <a:r>
              <a:rPr lang="en-US" sz="1200" dirty="0"/>
              <a:t>Zion Williamson is in great company with Jimmy Butler, Anthony Davis, and </a:t>
            </a:r>
            <a:r>
              <a:rPr lang="en-US" sz="1200" dirty="0" err="1"/>
              <a:t>Kawhi</a:t>
            </a:r>
            <a:r>
              <a:rPr lang="en-US" sz="1200" dirty="0"/>
              <a:t> Leonard</a:t>
            </a:r>
          </a:p>
          <a:p>
            <a:endParaRPr lang="en-US" sz="1200" dirty="0"/>
          </a:p>
          <a:p>
            <a:r>
              <a:rPr lang="en-US" sz="1200" dirty="0"/>
              <a:t>Luka </a:t>
            </a:r>
            <a:r>
              <a:rPr lang="en-US" sz="1200" dirty="0" err="1"/>
              <a:t>Doncic</a:t>
            </a:r>
            <a:r>
              <a:rPr lang="en-US" sz="1200" dirty="0"/>
              <a:t> most closely linked to LeBron James – Great news for Mavericks fans</a:t>
            </a:r>
          </a:p>
          <a:p>
            <a:endParaRPr lang="en-US" sz="1200" dirty="0"/>
          </a:p>
          <a:p>
            <a:r>
              <a:rPr lang="en-US" sz="1200" dirty="0"/>
              <a:t>Ben Simmons and Nikola Jokic are a logical but unexpected match</a:t>
            </a:r>
          </a:p>
        </p:txBody>
      </p:sp>
      <p:sp>
        <p:nvSpPr>
          <p:cNvPr id="14" name="TextBox 13">
            <a:extLst>
              <a:ext uri="{FF2B5EF4-FFF2-40B4-BE49-F238E27FC236}">
                <a16:creationId xmlns:a16="http://schemas.microsoft.com/office/drawing/2014/main" id="{CF45F5CD-0B1F-4E1E-874A-6FCA8505B8E6}"/>
              </a:ext>
            </a:extLst>
          </p:cNvPr>
          <p:cNvSpPr txBox="1"/>
          <p:nvPr/>
        </p:nvSpPr>
        <p:spPr>
          <a:xfrm>
            <a:off x="498182" y="2735444"/>
            <a:ext cx="5537277" cy="1184248"/>
          </a:xfrm>
          <a:prstGeom prst="rect">
            <a:avLst/>
          </a:prstGeom>
          <a:solidFill>
            <a:schemeClr val="bg1">
              <a:lumMod val="95000"/>
            </a:schemeClr>
          </a:solidFill>
        </p:spPr>
        <p:txBody>
          <a:bodyPr wrap="square" rtlCol="0">
            <a:noAutofit/>
          </a:bodyPr>
          <a:lstStyle/>
          <a:p>
            <a:pPr marL="285750" indent="-285750">
              <a:buFont typeface="Wingdings" panose="05000000000000000000" pitchFamily="2" charset="2"/>
              <a:buChar char="ü"/>
            </a:pPr>
            <a:r>
              <a:rPr lang="en-US" sz="1400" dirty="0"/>
              <a:t>Two methods to separate data – agglomerative and divisive</a:t>
            </a:r>
          </a:p>
          <a:p>
            <a:pPr marL="285750" indent="-285750">
              <a:buFont typeface="Wingdings" panose="05000000000000000000" pitchFamily="2" charset="2"/>
              <a:buChar char="ü"/>
            </a:pPr>
            <a:r>
              <a:rPr lang="en-US" sz="1400" dirty="0"/>
              <a:t>Do not need to choose number of clusters to be utilized</a:t>
            </a:r>
          </a:p>
          <a:p>
            <a:pPr marL="285750" indent="-285750">
              <a:buFont typeface="Wingdings" panose="05000000000000000000" pitchFamily="2" charset="2"/>
              <a:buChar char="ü"/>
            </a:pPr>
            <a:r>
              <a:rPr lang="en-US" sz="1400" dirty="0"/>
              <a:t>Data separated by distance method chosen by user then can visualize  how data relates each other</a:t>
            </a:r>
          </a:p>
          <a:p>
            <a:pPr marL="285750" indent="-285750">
              <a:buFont typeface="Wingdings" panose="05000000000000000000" pitchFamily="2" charset="2"/>
              <a:buChar char="ü"/>
            </a:pPr>
            <a:r>
              <a:rPr lang="en-US" sz="1400" dirty="0"/>
              <a:t>Tree based representation of the data opposed to a cluster plot visual</a:t>
            </a:r>
          </a:p>
        </p:txBody>
      </p:sp>
      <p:sp>
        <p:nvSpPr>
          <p:cNvPr id="15" name="Oval 14">
            <a:extLst>
              <a:ext uri="{FF2B5EF4-FFF2-40B4-BE49-F238E27FC236}">
                <a16:creationId xmlns:a16="http://schemas.microsoft.com/office/drawing/2014/main" id="{1A6B714E-EF5D-4F52-8059-662CE913C824}"/>
              </a:ext>
            </a:extLst>
          </p:cNvPr>
          <p:cNvSpPr/>
          <p:nvPr/>
        </p:nvSpPr>
        <p:spPr>
          <a:xfrm>
            <a:off x="11689937" y="1017843"/>
            <a:ext cx="228600" cy="228600"/>
          </a:xfrm>
          <a:prstGeom prst="ellipse">
            <a:avLst/>
          </a:prstGeom>
          <a:solidFill>
            <a:srgbClr val="AB65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chemeClr val="bg1"/>
                </a:solidFill>
              </a:rPr>
              <a:t>1</a:t>
            </a:r>
          </a:p>
        </p:txBody>
      </p:sp>
      <p:sp>
        <p:nvSpPr>
          <p:cNvPr id="16" name="Oval 15">
            <a:extLst>
              <a:ext uri="{FF2B5EF4-FFF2-40B4-BE49-F238E27FC236}">
                <a16:creationId xmlns:a16="http://schemas.microsoft.com/office/drawing/2014/main" id="{482B8AFE-DFF9-4D2F-8174-DDC8966A178E}"/>
              </a:ext>
            </a:extLst>
          </p:cNvPr>
          <p:cNvSpPr/>
          <p:nvPr/>
        </p:nvSpPr>
        <p:spPr>
          <a:xfrm>
            <a:off x="11697801" y="3179860"/>
            <a:ext cx="228600" cy="228600"/>
          </a:xfrm>
          <a:prstGeom prst="ellipse">
            <a:avLst/>
          </a:prstGeom>
          <a:solidFill>
            <a:srgbClr val="AB65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2</a:t>
            </a:r>
          </a:p>
        </p:txBody>
      </p:sp>
      <p:sp>
        <p:nvSpPr>
          <p:cNvPr id="17" name="Oval 16">
            <a:extLst>
              <a:ext uri="{FF2B5EF4-FFF2-40B4-BE49-F238E27FC236}">
                <a16:creationId xmlns:a16="http://schemas.microsoft.com/office/drawing/2014/main" id="{7F782826-C64E-4960-BB22-0E01D7865466}"/>
              </a:ext>
            </a:extLst>
          </p:cNvPr>
          <p:cNvSpPr/>
          <p:nvPr/>
        </p:nvSpPr>
        <p:spPr>
          <a:xfrm>
            <a:off x="11689937" y="3576010"/>
            <a:ext cx="228600" cy="228600"/>
          </a:xfrm>
          <a:prstGeom prst="ellipse">
            <a:avLst/>
          </a:prstGeom>
          <a:solidFill>
            <a:srgbClr val="AB65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3</a:t>
            </a:r>
          </a:p>
        </p:txBody>
      </p:sp>
      <p:sp>
        <p:nvSpPr>
          <p:cNvPr id="18" name="Oval 17">
            <a:extLst>
              <a:ext uri="{FF2B5EF4-FFF2-40B4-BE49-F238E27FC236}">
                <a16:creationId xmlns:a16="http://schemas.microsoft.com/office/drawing/2014/main" id="{BC279C06-0D5E-4DC9-895C-3A6853A33CF0}"/>
              </a:ext>
            </a:extLst>
          </p:cNvPr>
          <p:cNvSpPr/>
          <p:nvPr/>
        </p:nvSpPr>
        <p:spPr>
          <a:xfrm>
            <a:off x="11689937" y="4124112"/>
            <a:ext cx="228600" cy="228600"/>
          </a:xfrm>
          <a:prstGeom prst="ellipse">
            <a:avLst/>
          </a:prstGeom>
          <a:solidFill>
            <a:srgbClr val="AB65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4</a:t>
            </a:r>
          </a:p>
        </p:txBody>
      </p:sp>
      <p:sp>
        <p:nvSpPr>
          <p:cNvPr id="19" name="Oval 18">
            <a:extLst>
              <a:ext uri="{FF2B5EF4-FFF2-40B4-BE49-F238E27FC236}">
                <a16:creationId xmlns:a16="http://schemas.microsoft.com/office/drawing/2014/main" id="{B081A163-437D-42AB-8E8E-53CBC1C58284}"/>
              </a:ext>
            </a:extLst>
          </p:cNvPr>
          <p:cNvSpPr/>
          <p:nvPr/>
        </p:nvSpPr>
        <p:spPr>
          <a:xfrm>
            <a:off x="11689937" y="5568520"/>
            <a:ext cx="228600" cy="228600"/>
          </a:xfrm>
          <a:prstGeom prst="ellipse">
            <a:avLst/>
          </a:prstGeom>
          <a:solidFill>
            <a:srgbClr val="AB65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5</a:t>
            </a:r>
          </a:p>
        </p:txBody>
      </p:sp>
      <p:sp>
        <p:nvSpPr>
          <p:cNvPr id="23" name="TextBox 22">
            <a:extLst>
              <a:ext uri="{FF2B5EF4-FFF2-40B4-BE49-F238E27FC236}">
                <a16:creationId xmlns:a16="http://schemas.microsoft.com/office/drawing/2014/main" id="{0CA88B79-BD34-4E4A-82F9-BC55ED3474A7}"/>
              </a:ext>
            </a:extLst>
          </p:cNvPr>
          <p:cNvSpPr txBox="1"/>
          <p:nvPr/>
        </p:nvSpPr>
        <p:spPr>
          <a:xfrm>
            <a:off x="-11185" y="6642556"/>
            <a:ext cx="3892492" cy="215444"/>
          </a:xfrm>
          <a:prstGeom prst="rect">
            <a:avLst/>
          </a:prstGeom>
          <a:noFill/>
        </p:spPr>
        <p:txBody>
          <a:bodyPr wrap="square" rtlCol="0">
            <a:spAutoFit/>
          </a:bodyPr>
          <a:lstStyle/>
          <a:p>
            <a:r>
              <a:rPr lang="en-US" sz="800" dirty="0"/>
              <a:t>Sourcehttps://uc-r.github.io/hc_clustering</a:t>
            </a:r>
          </a:p>
        </p:txBody>
      </p:sp>
      <p:sp>
        <p:nvSpPr>
          <p:cNvPr id="21" name="Oval 20">
            <a:extLst>
              <a:ext uri="{FF2B5EF4-FFF2-40B4-BE49-F238E27FC236}">
                <a16:creationId xmlns:a16="http://schemas.microsoft.com/office/drawing/2014/main" id="{AFE8BF2B-F703-49F1-9BBB-34C5D1A3315E}"/>
              </a:ext>
            </a:extLst>
          </p:cNvPr>
          <p:cNvSpPr/>
          <p:nvPr/>
        </p:nvSpPr>
        <p:spPr>
          <a:xfrm>
            <a:off x="209214" y="5426978"/>
            <a:ext cx="228600" cy="228600"/>
          </a:xfrm>
          <a:prstGeom prst="ellipse">
            <a:avLst/>
          </a:prstGeom>
          <a:solidFill>
            <a:srgbClr val="AB65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3</a:t>
            </a:r>
          </a:p>
        </p:txBody>
      </p:sp>
      <p:sp>
        <p:nvSpPr>
          <p:cNvPr id="22" name="Oval 21">
            <a:extLst>
              <a:ext uri="{FF2B5EF4-FFF2-40B4-BE49-F238E27FC236}">
                <a16:creationId xmlns:a16="http://schemas.microsoft.com/office/drawing/2014/main" id="{F1E87A1C-E8BC-4ADF-9E3B-CA5CFB0334F9}"/>
              </a:ext>
            </a:extLst>
          </p:cNvPr>
          <p:cNvSpPr/>
          <p:nvPr/>
        </p:nvSpPr>
        <p:spPr>
          <a:xfrm>
            <a:off x="209214" y="5983469"/>
            <a:ext cx="228600" cy="228600"/>
          </a:xfrm>
          <a:prstGeom prst="ellipse">
            <a:avLst/>
          </a:prstGeom>
          <a:solidFill>
            <a:srgbClr val="AB65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4</a:t>
            </a:r>
          </a:p>
        </p:txBody>
      </p:sp>
      <p:sp>
        <p:nvSpPr>
          <p:cNvPr id="24" name="Oval 23">
            <a:extLst>
              <a:ext uri="{FF2B5EF4-FFF2-40B4-BE49-F238E27FC236}">
                <a16:creationId xmlns:a16="http://schemas.microsoft.com/office/drawing/2014/main" id="{831F9A27-4DC8-48C9-BA00-4AD7696D87D6}"/>
              </a:ext>
            </a:extLst>
          </p:cNvPr>
          <p:cNvSpPr/>
          <p:nvPr/>
        </p:nvSpPr>
        <p:spPr>
          <a:xfrm>
            <a:off x="209214" y="6354085"/>
            <a:ext cx="228600" cy="228600"/>
          </a:xfrm>
          <a:prstGeom prst="ellipse">
            <a:avLst/>
          </a:prstGeom>
          <a:solidFill>
            <a:srgbClr val="AB65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5</a:t>
            </a:r>
          </a:p>
        </p:txBody>
      </p:sp>
      <p:sp>
        <p:nvSpPr>
          <p:cNvPr id="26" name="Oval 25">
            <a:extLst>
              <a:ext uri="{FF2B5EF4-FFF2-40B4-BE49-F238E27FC236}">
                <a16:creationId xmlns:a16="http://schemas.microsoft.com/office/drawing/2014/main" id="{83E3D2AD-E7BB-472D-8FD7-B9272A2F7042}"/>
              </a:ext>
            </a:extLst>
          </p:cNvPr>
          <p:cNvSpPr/>
          <p:nvPr/>
        </p:nvSpPr>
        <p:spPr>
          <a:xfrm>
            <a:off x="209214" y="4342579"/>
            <a:ext cx="228600" cy="228600"/>
          </a:xfrm>
          <a:prstGeom prst="ellipse">
            <a:avLst/>
          </a:prstGeom>
          <a:solidFill>
            <a:srgbClr val="AB65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chemeClr val="bg1"/>
                </a:solidFill>
              </a:rPr>
              <a:t>1</a:t>
            </a:r>
          </a:p>
        </p:txBody>
      </p:sp>
      <p:sp>
        <p:nvSpPr>
          <p:cNvPr id="27" name="Oval 26">
            <a:extLst>
              <a:ext uri="{FF2B5EF4-FFF2-40B4-BE49-F238E27FC236}">
                <a16:creationId xmlns:a16="http://schemas.microsoft.com/office/drawing/2014/main" id="{D79F04DC-169E-4F2A-B6F9-931E92A2D7E8}"/>
              </a:ext>
            </a:extLst>
          </p:cNvPr>
          <p:cNvSpPr/>
          <p:nvPr/>
        </p:nvSpPr>
        <p:spPr>
          <a:xfrm>
            <a:off x="209214" y="4871084"/>
            <a:ext cx="228600" cy="228600"/>
          </a:xfrm>
          <a:prstGeom prst="ellipse">
            <a:avLst/>
          </a:prstGeom>
          <a:solidFill>
            <a:srgbClr val="AB65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2</a:t>
            </a:r>
          </a:p>
        </p:txBody>
      </p:sp>
      <p:sp>
        <p:nvSpPr>
          <p:cNvPr id="3" name="TextBox 2">
            <a:extLst>
              <a:ext uri="{FF2B5EF4-FFF2-40B4-BE49-F238E27FC236}">
                <a16:creationId xmlns:a16="http://schemas.microsoft.com/office/drawing/2014/main" id="{C0A737B2-1B99-4E43-A288-36FE452ECB12}"/>
              </a:ext>
            </a:extLst>
          </p:cNvPr>
          <p:cNvSpPr txBox="1"/>
          <p:nvPr/>
        </p:nvSpPr>
        <p:spPr>
          <a:xfrm>
            <a:off x="2033639" y="3914393"/>
            <a:ext cx="2466363" cy="369332"/>
          </a:xfrm>
          <a:prstGeom prst="rect">
            <a:avLst/>
          </a:prstGeom>
          <a:noFill/>
        </p:spPr>
        <p:txBody>
          <a:bodyPr wrap="square" rtlCol="0">
            <a:spAutoFit/>
          </a:bodyPr>
          <a:lstStyle/>
          <a:p>
            <a:pPr algn="ctr"/>
            <a:r>
              <a:rPr lang="en-US" b="1" dirty="0"/>
              <a:t>Dendrogram Insights</a:t>
            </a:r>
          </a:p>
        </p:txBody>
      </p:sp>
      <p:sp>
        <p:nvSpPr>
          <p:cNvPr id="28" name="TextBox 27">
            <a:extLst>
              <a:ext uri="{FF2B5EF4-FFF2-40B4-BE49-F238E27FC236}">
                <a16:creationId xmlns:a16="http://schemas.microsoft.com/office/drawing/2014/main" id="{D9628A17-E511-4168-8DBD-C53B22B471B9}"/>
              </a:ext>
            </a:extLst>
          </p:cNvPr>
          <p:cNvSpPr txBox="1"/>
          <p:nvPr/>
        </p:nvSpPr>
        <p:spPr>
          <a:xfrm>
            <a:off x="1624364" y="2366112"/>
            <a:ext cx="3284912" cy="369332"/>
          </a:xfrm>
          <a:prstGeom prst="rect">
            <a:avLst/>
          </a:prstGeom>
          <a:noFill/>
        </p:spPr>
        <p:txBody>
          <a:bodyPr wrap="square" rtlCol="0">
            <a:spAutoFit/>
          </a:bodyPr>
          <a:lstStyle/>
          <a:p>
            <a:pPr algn="ctr"/>
            <a:r>
              <a:rPr lang="en-US" b="1" dirty="0"/>
              <a:t>Understanding Dendrograms</a:t>
            </a:r>
          </a:p>
        </p:txBody>
      </p:sp>
      <p:sp>
        <p:nvSpPr>
          <p:cNvPr id="31" name="TextBox 30">
            <a:extLst>
              <a:ext uri="{FF2B5EF4-FFF2-40B4-BE49-F238E27FC236}">
                <a16:creationId xmlns:a16="http://schemas.microsoft.com/office/drawing/2014/main" id="{9CB6CF50-3923-495F-A867-9241A3266008}"/>
              </a:ext>
            </a:extLst>
          </p:cNvPr>
          <p:cNvSpPr txBox="1"/>
          <p:nvPr/>
        </p:nvSpPr>
        <p:spPr>
          <a:xfrm>
            <a:off x="498182" y="1743897"/>
            <a:ext cx="5537277" cy="584775"/>
          </a:xfrm>
          <a:prstGeom prst="rect">
            <a:avLst/>
          </a:prstGeom>
          <a:solidFill>
            <a:schemeClr val="accent1">
              <a:lumMod val="20000"/>
              <a:lumOff val="80000"/>
            </a:schemeClr>
          </a:solidFill>
        </p:spPr>
        <p:txBody>
          <a:bodyPr wrap="square" rtlCol="0">
            <a:spAutoFit/>
          </a:bodyPr>
          <a:lstStyle/>
          <a:p>
            <a:pPr algn="ctr"/>
            <a:r>
              <a:rPr lang="en-US" sz="1600" dirty="0"/>
              <a:t>HCA allows to easily see how data compares and relates to each other most commonly through the use of dendrograms</a:t>
            </a:r>
          </a:p>
        </p:txBody>
      </p:sp>
    </p:spTree>
    <p:extLst>
      <p:ext uri="{BB962C8B-B14F-4D97-AF65-F5344CB8AC3E}">
        <p14:creationId xmlns:p14="http://schemas.microsoft.com/office/powerpoint/2010/main" val="2832141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BCA2A-74A3-4EAC-A84D-CA869893F39D}"/>
              </a:ext>
            </a:extLst>
          </p:cNvPr>
          <p:cNvSpPr>
            <a:spLocks noGrp="1"/>
          </p:cNvSpPr>
          <p:nvPr>
            <p:ph type="title"/>
          </p:nvPr>
        </p:nvSpPr>
        <p:spPr>
          <a:xfrm>
            <a:off x="838200" y="365125"/>
            <a:ext cx="5411598" cy="1325563"/>
          </a:xfrm>
        </p:spPr>
        <p:txBody>
          <a:bodyPr/>
          <a:lstStyle/>
          <a:p>
            <a:r>
              <a:rPr lang="en-US" b="1" dirty="0"/>
              <a:t>Hierarchical Cluster Analysis (HCA)</a:t>
            </a:r>
            <a:endParaRPr lang="en-US" dirty="0"/>
          </a:p>
        </p:txBody>
      </p:sp>
      <p:pic>
        <p:nvPicPr>
          <p:cNvPr id="4" name="Picture 3">
            <a:extLst>
              <a:ext uri="{FF2B5EF4-FFF2-40B4-BE49-F238E27FC236}">
                <a16:creationId xmlns:a16="http://schemas.microsoft.com/office/drawing/2014/main" id="{C4754B8C-C5FF-48FA-9AEF-4998CB5E4524}"/>
              </a:ext>
            </a:extLst>
          </p:cNvPr>
          <p:cNvPicPr>
            <a:picLocks noChangeAspect="1"/>
          </p:cNvPicPr>
          <p:nvPr/>
        </p:nvPicPr>
        <p:blipFill>
          <a:blip r:embed="rId2"/>
          <a:stretch>
            <a:fillRect/>
          </a:stretch>
        </p:blipFill>
        <p:spPr>
          <a:xfrm>
            <a:off x="7033694" y="234892"/>
            <a:ext cx="4910890" cy="6388216"/>
          </a:xfrm>
          <a:prstGeom prst="rect">
            <a:avLst/>
          </a:prstGeom>
          <a:effectLst>
            <a:outerShdw blurRad="63500" sx="102000" sy="102000" algn="ctr" rotWithShape="0">
              <a:prstClr val="black">
                <a:alpha val="40000"/>
              </a:prstClr>
            </a:outerShdw>
          </a:effectLst>
        </p:spPr>
      </p:pic>
      <p:sp>
        <p:nvSpPr>
          <p:cNvPr id="5" name="TextBox 4">
            <a:extLst>
              <a:ext uri="{FF2B5EF4-FFF2-40B4-BE49-F238E27FC236}">
                <a16:creationId xmlns:a16="http://schemas.microsoft.com/office/drawing/2014/main" id="{56E51673-924A-49CA-95ED-9585E8B414EA}"/>
              </a:ext>
            </a:extLst>
          </p:cNvPr>
          <p:cNvSpPr txBox="1"/>
          <p:nvPr/>
        </p:nvSpPr>
        <p:spPr>
          <a:xfrm>
            <a:off x="1045284" y="3699761"/>
            <a:ext cx="5050716" cy="1007071"/>
          </a:xfrm>
          <a:prstGeom prst="rect">
            <a:avLst/>
          </a:prstGeom>
          <a:solidFill>
            <a:schemeClr val="bg1">
              <a:lumMod val="95000"/>
            </a:schemeClr>
          </a:solidFill>
        </p:spPr>
        <p:txBody>
          <a:bodyPr wrap="square" rtlCol="0">
            <a:noAutofit/>
          </a:bodyPr>
          <a:lstStyle/>
          <a:p>
            <a:pPr marL="285750" indent="-285750">
              <a:buFont typeface="Wingdings" panose="05000000000000000000" pitchFamily="2" charset="2"/>
              <a:buChar char="ü"/>
            </a:pPr>
            <a:r>
              <a:rPr lang="en-US" sz="1400" dirty="0"/>
              <a:t>Shows how data relates to each other in heatmap style format</a:t>
            </a:r>
          </a:p>
          <a:p>
            <a:pPr marL="285750" indent="-285750">
              <a:buFont typeface="Wingdings" panose="05000000000000000000" pitchFamily="2" charset="2"/>
              <a:buChar char="ü"/>
            </a:pPr>
            <a:r>
              <a:rPr lang="en-US" sz="1400" dirty="0"/>
              <a:t>Values closer to zero indicate data objects are similar whereas higher values indicate greater dis-similarity</a:t>
            </a:r>
          </a:p>
          <a:p>
            <a:pPr marL="285750" indent="-285750">
              <a:buFont typeface="Wingdings" panose="05000000000000000000" pitchFamily="2" charset="2"/>
              <a:buChar char="ü"/>
            </a:pPr>
            <a:r>
              <a:rPr lang="en-US" sz="1400" dirty="0"/>
              <a:t>Various methods exist to calculate distances between objects</a:t>
            </a:r>
          </a:p>
        </p:txBody>
      </p:sp>
      <p:sp>
        <p:nvSpPr>
          <p:cNvPr id="8" name="TextBox 7">
            <a:extLst>
              <a:ext uri="{FF2B5EF4-FFF2-40B4-BE49-F238E27FC236}">
                <a16:creationId xmlns:a16="http://schemas.microsoft.com/office/drawing/2014/main" id="{546BA894-7F44-45A9-BD33-8BEDC98E9264}"/>
              </a:ext>
            </a:extLst>
          </p:cNvPr>
          <p:cNvSpPr txBox="1"/>
          <p:nvPr/>
        </p:nvSpPr>
        <p:spPr>
          <a:xfrm>
            <a:off x="1846076" y="3330429"/>
            <a:ext cx="3395845" cy="369332"/>
          </a:xfrm>
          <a:prstGeom prst="rect">
            <a:avLst/>
          </a:prstGeom>
          <a:noFill/>
        </p:spPr>
        <p:txBody>
          <a:bodyPr wrap="square" rtlCol="0">
            <a:spAutoFit/>
          </a:bodyPr>
          <a:lstStyle/>
          <a:p>
            <a:pPr algn="ctr"/>
            <a:r>
              <a:rPr lang="en-US" b="1" dirty="0"/>
              <a:t>Understanding Distance Matrices</a:t>
            </a:r>
          </a:p>
        </p:txBody>
      </p:sp>
      <p:sp>
        <p:nvSpPr>
          <p:cNvPr id="12" name="TextBox 11">
            <a:extLst>
              <a:ext uri="{FF2B5EF4-FFF2-40B4-BE49-F238E27FC236}">
                <a16:creationId xmlns:a16="http://schemas.microsoft.com/office/drawing/2014/main" id="{D70D29CC-22EF-47B1-B9EA-4CE5436E5309}"/>
              </a:ext>
            </a:extLst>
          </p:cNvPr>
          <p:cNvSpPr txBox="1"/>
          <p:nvPr/>
        </p:nvSpPr>
        <p:spPr>
          <a:xfrm>
            <a:off x="1045284" y="2218171"/>
            <a:ext cx="5050716" cy="584775"/>
          </a:xfrm>
          <a:prstGeom prst="rect">
            <a:avLst/>
          </a:prstGeom>
          <a:solidFill>
            <a:schemeClr val="accent1">
              <a:lumMod val="20000"/>
              <a:lumOff val="80000"/>
            </a:schemeClr>
          </a:solidFill>
        </p:spPr>
        <p:txBody>
          <a:bodyPr wrap="square" rtlCol="0">
            <a:spAutoFit/>
          </a:bodyPr>
          <a:lstStyle/>
          <a:p>
            <a:pPr algn="ctr"/>
            <a:r>
              <a:rPr lang="en-US" sz="1600" dirty="0"/>
              <a:t>Distance matrices exist to quickly grasp how data relates to each other by using a heatmap style format</a:t>
            </a:r>
          </a:p>
        </p:txBody>
      </p:sp>
    </p:spTree>
    <p:extLst>
      <p:ext uri="{BB962C8B-B14F-4D97-AF65-F5344CB8AC3E}">
        <p14:creationId xmlns:p14="http://schemas.microsoft.com/office/powerpoint/2010/main" val="1659907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D2A2859-E505-4E50-AFE2-8FE758682493}"/>
              </a:ext>
            </a:extLst>
          </p:cNvPr>
          <p:cNvSpPr txBox="1">
            <a:spLocks/>
          </p:cNvSpPr>
          <p:nvPr/>
        </p:nvSpPr>
        <p:spPr>
          <a:xfrm>
            <a:off x="0" y="4060829"/>
            <a:ext cx="12192000" cy="2387600"/>
          </a:xfrm>
          <a:prstGeom prst="rect">
            <a:avLst/>
          </a:prstGeom>
          <a:solidFill>
            <a:schemeClr val="tx1">
              <a:alpha val="6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rPr>
              <a:t>Conclusion</a:t>
            </a:r>
            <a:endParaRPr lang="en-US" dirty="0">
              <a:solidFill>
                <a:schemeClr val="bg1"/>
              </a:solidFill>
            </a:endParaRPr>
          </a:p>
        </p:txBody>
      </p:sp>
    </p:spTree>
    <p:extLst>
      <p:ext uri="{BB962C8B-B14F-4D97-AF65-F5344CB8AC3E}">
        <p14:creationId xmlns:p14="http://schemas.microsoft.com/office/powerpoint/2010/main" val="563787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9A7A-ABE6-4A36-BC21-01A062E92671}"/>
              </a:ext>
            </a:extLst>
          </p:cNvPr>
          <p:cNvSpPr>
            <a:spLocks noGrp="1"/>
          </p:cNvSpPr>
          <p:nvPr>
            <p:ph type="title"/>
          </p:nvPr>
        </p:nvSpPr>
        <p:spPr>
          <a:xfrm>
            <a:off x="838200" y="365125"/>
            <a:ext cx="10515600" cy="1325563"/>
          </a:xfrm>
        </p:spPr>
        <p:txBody>
          <a:bodyPr/>
          <a:lstStyle/>
          <a:p>
            <a:r>
              <a:rPr lang="en-US" b="1" dirty="0"/>
              <a:t>Conclusions</a:t>
            </a:r>
          </a:p>
        </p:txBody>
      </p:sp>
      <p:sp>
        <p:nvSpPr>
          <p:cNvPr id="7" name="TextBox 6">
            <a:extLst>
              <a:ext uri="{FF2B5EF4-FFF2-40B4-BE49-F238E27FC236}">
                <a16:creationId xmlns:a16="http://schemas.microsoft.com/office/drawing/2014/main" id="{6DED1EFF-0936-428B-B803-F5180089A498}"/>
              </a:ext>
            </a:extLst>
          </p:cNvPr>
          <p:cNvSpPr txBox="1"/>
          <p:nvPr/>
        </p:nvSpPr>
        <p:spPr>
          <a:xfrm>
            <a:off x="372054" y="3067699"/>
            <a:ext cx="2705901" cy="1323439"/>
          </a:xfrm>
          <a:prstGeom prst="rect">
            <a:avLst/>
          </a:prstGeom>
          <a:solidFill>
            <a:schemeClr val="accent5">
              <a:lumMod val="20000"/>
              <a:lumOff val="80000"/>
            </a:schemeClr>
          </a:solidFill>
          <a:ln w="19050">
            <a:solidFill>
              <a:schemeClr val="tx2">
                <a:lumMod val="50000"/>
              </a:schemeClr>
            </a:solidFill>
          </a:ln>
        </p:spPr>
        <p:txBody>
          <a:bodyPr wrap="square" rtlCol="0">
            <a:spAutoFit/>
          </a:bodyPr>
          <a:lstStyle/>
          <a:p>
            <a:pPr algn="ctr"/>
            <a:r>
              <a:rPr lang="en-US" sz="1600" dirty="0"/>
              <a:t>Notable NBA stars missing from this data set due to injuries such as Kevin Durant, Steph Curry, Draymond Green, and Klay Thompson</a:t>
            </a:r>
          </a:p>
        </p:txBody>
      </p:sp>
      <p:sp>
        <p:nvSpPr>
          <p:cNvPr id="10" name="TextBox 9">
            <a:extLst>
              <a:ext uri="{FF2B5EF4-FFF2-40B4-BE49-F238E27FC236}">
                <a16:creationId xmlns:a16="http://schemas.microsoft.com/office/drawing/2014/main" id="{72CE17FB-7D18-4CAD-9D70-82D16864E9F7}"/>
              </a:ext>
            </a:extLst>
          </p:cNvPr>
          <p:cNvSpPr txBox="1"/>
          <p:nvPr/>
        </p:nvSpPr>
        <p:spPr>
          <a:xfrm>
            <a:off x="3312087" y="3067699"/>
            <a:ext cx="2584942" cy="1569660"/>
          </a:xfrm>
          <a:prstGeom prst="rect">
            <a:avLst/>
          </a:prstGeom>
          <a:solidFill>
            <a:schemeClr val="accent5">
              <a:lumMod val="20000"/>
              <a:lumOff val="80000"/>
            </a:schemeClr>
          </a:solidFill>
          <a:ln w="19050">
            <a:solidFill>
              <a:schemeClr val="tx2">
                <a:lumMod val="50000"/>
              </a:schemeClr>
            </a:solidFill>
          </a:ln>
        </p:spPr>
        <p:txBody>
          <a:bodyPr wrap="square" rtlCol="0">
            <a:spAutoFit/>
          </a:bodyPr>
          <a:lstStyle/>
          <a:p>
            <a:pPr algn="ctr"/>
            <a:r>
              <a:rPr lang="en-US" sz="1600" dirty="0"/>
              <a:t>Would have liked more than 3 clusters but can’t change story of data. This potentially could have allowed to distinguish players better within position groups</a:t>
            </a:r>
          </a:p>
        </p:txBody>
      </p:sp>
      <p:sp>
        <p:nvSpPr>
          <p:cNvPr id="11" name="TextBox 10">
            <a:extLst>
              <a:ext uri="{FF2B5EF4-FFF2-40B4-BE49-F238E27FC236}">
                <a16:creationId xmlns:a16="http://schemas.microsoft.com/office/drawing/2014/main" id="{645C96DB-BC9A-4202-9F78-24350F6D77D8}"/>
              </a:ext>
            </a:extLst>
          </p:cNvPr>
          <p:cNvSpPr txBox="1"/>
          <p:nvPr/>
        </p:nvSpPr>
        <p:spPr>
          <a:xfrm>
            <a:off x="6113224" y="3067699"/>
            <a:ext cx="2713939" cy="1077218"/>
          </a:xfrm>
          <a:prstGeom prst="rect">
            <a:avLst/>
          </a:prstGeom>
          <a:solidFill>
            <a:schemeClr val="accent5">
              <a:lumMod val="20000"/>
              <a:lumOff val="80000"/>
            </a:schemeClr>
          </a:solidFill>
          <a:ln w="19050">
            <a:solidFill>
              <a:schemeClr val="tx2">
                <a:lumMod val="50000"/>
              </a:schemeClr>
            </a:solidFill>
          </a:ln>
        </p:spPr>
        <p:txBody>
          <a:bodyPr wrap="square" rtlCol="0">
            <a:spAutoFit/>
          </a:bodyPr>
          <a:lstStyle/>
          <a:p>
            <a:pPr algn="ctr"/>
            <a:r>
              <a:rPr lang="en-US" sz="1600" dirty="0"/>
              <a:t>Learned a lot in these eight weeks about unsupervised learning and clustering techniques</a:t>
            </a:r>
          </a:p>
        </p:txBody>
      </p:sp>
      <p:sp>
        <p:nvSpPr>
          <p:cNvPr id="17" name="Arrow: Curved Up 16">
            <a:extLst>
              <a:ext uri="{FF2B5EF4-FFF2-40B4-BE49-F238E27FC236}">
                <a16:creationId xmlns:a16="http://schemas.microsoft.com/office/drawing/2014/main" id="{122A9D0B-84D2-4360-8FC6-063D4E0BF753}"/>
              </a:ext>
            </a:extLst>
          </p:cNvPr>
          <p:cNvSpPr/>
          <p:nvPr/>
        </p:nvSpPr>
        <p:spPr>
          <a:xfrm>
            <a:off x="1725004" y="4800697"/>
            <a:ext cx="3174167" cy="1217620"/>
          </a:xfrm>
          <a:prstGeom prst="curvedUpArrow">
            <a:avLst/>
          </a:prstGeom>
          <a:solidFill>
            <a:schemeClr val="bg1">
              <a:lumMod val="7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urved Down 17">
            <a:extLst>
              <a:ext uri="{FF2B5EF4-FFF2-40B4-BE49-F238E27FC236}">
                <a16:creationId xmlns:a16="http://schemas.microsoft.com/office/drawing/2014/main" id="{4D81DBCD-1558-4EE1-84AA-ECEC5AC60DE7}"/>
              </a:ext>
            </a:extLst>
          </p:cNvPr>
          <p:cNvSpPr/>
          <p:nvPr/>
        </p:nvSpPr>
        <p:spPr>
          <a:xfrm>
            <a:off x="4629590" y="1704032"/>
            <a:ext cx="3188949" cy="1200329"/>
          </a:xfrm>
          <a:prstGeom prst="curvedDownArrow">
            <a:avLst/>
          </a:prstGeom>
          <a:solidFill>
            <a:schemeClr val="bg1">
              <a:lumMod val="7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635D2DC6-CE7E-4C3A-9F0B-C74896043B17}"/>
              </a:ext>
            </a:extLst>
          </p:cNvPr>
          <p:cNvSpPr txBox="1"/>
          <p:nvPr/>
        </p:nvSpPr>
        <p:spPr>
          <a:xfrm>
            <a:off x="9026553" y="3067699"/>
            <a:ext cx="2726268" cy="1077218"/>
          </a:xfrm>
          <a:prstGeom prst="rect">
            <a:avLst/>
          </a:prstGeom>
          <a:solidFill>
            <a:schemeClr val="accent5">
              <a:lumMod val="20000"/>
              <a:lumOff val="80000"/>
            </a:schemeClr>
          </a:solidFill>
          <a:ln w="19050">
            <a:solidFill>
              <a:schemeClr val="tx2">
                <a:lumMod val="50000"/>
              </a:schemeClr>
            </a:solidFill>
          </a:ln>
        </p:spPr>
        <p:txBody>
          <a:bodyPr wrap="square" rtlCol="0">
            <a:spAutoFit/>
          </a:bodyPr>
          <a:lstStyle/>
          <a:p>
            <a:pPr algn="ctr"/>
            <a:r>
              <a:rPr lang="en-US" sz="1600" dirty="0"/>
              <a:t>So much more to learn and looking forward to building on what I have learned following this course</a:t>
            </a:r>
          </a:p>
        </p:txBody>
      </p:sp>
      <p:sp>
        <p:nvSpPr>
          <p:cNvPr id="20" name="Arrow: Curved Up 19">
            <a:extLst>
              <a:ext uri="{FF2B5EF4-FFF2-40B4-BE49-F238E27FC236}">
                <a16:creationId xmlns:a16="http://schemas.microsoft.com/office/drawing/2014/main" id="{3D236F02-46DE-46E6-A289-3DBDF5F16235}"/>
              </a:ext>
            </a:extLst>
          </p:cNvPr>
          <p:cNvSpPr/>
          <p:nvPr/>
        </p:nvSpPr>
        <p:spPr>
          <a:xfrm>
            <a:off x="7521742" y="4391138"/>
            <a:ext cx="3174167" cy="1217620"/>
          </a:xfrm>
          <a:prstGeom prst="curvedUpArrow">
            <a:avLst/>
          </a:prstGeom>
          <a:solidFill>
            <a:schemeClr val="bg1">
              <a:lumMod val="7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176500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D4A810B6-F1EC-49B9-8863-04874F0229FF}"/>
              </a:ext>
            </a:extLst>
          </p:cNvPr>
          <p:cNvSpPr txBox="1"/>
          <p:nvPr/>
        </p:nvSpPr>
        <p:spPr>
          <a:xfrm>
            <a:off x="635041" y="2355345"/>
            <a:ext cx="3140950" cy="4205524"/>
          </a:xfrm>
          <a:prstGeom prst="rect">
            <a:avLst/>
          </a:prstGeom>
          <a:solidFill>
            <a:schemeClr val="bg1">
              <a:lumMod val="95000"/>
            </a:schemeClr>
          </a:solidFill>
        </p:spPr>
        <p:txBody>
          <a:bodyPr wrap="square" rtlCol="0">
            <a:spAutoFit/>
          </a:bodyPr>
          <a:lstStyle/>
          <a:p>
            <a:endParaRPr lang="en-US" dirty="0"/>
          </a:p>
        </p:txBody>
      </p:sp>
      <p:sp>
        <p:nvSpPr>
          <p:cNvPr id="43" name="TextBox 42">
            <a:extLst>
              <a:ext uri="{FF2B5EF4-FFF2-40B4-BE49-F238E27FC236}">
                <a16:creationId xmlns:a16="http://schemas.microsoft.com/office/drawing/2014/main" id="{4A66F7A0-D795-4322-8BBA-ADE57B51EAAE}"/>
              </a:ext>
            </a:extLst>
          </p:cNvPr>
          <p:cNvSpPr txBox="1"/>
          <p:nvPr/>
        </p:nvSpPr>
        <p:spPr>
          <a:xfrm>
            <a:off x="3765370" y="2362238"/>
            <a:ext cx="4019723" cy="4205524"/>
          </a:xfrm>
          <a:prstGeom prst="rect">
            <a:avLst/>
          </a:prstGeom>
          <a:solidFill>
            <a:schemeClr val="accent6">
              <a:lumMod val="20000"/>
              <a:lumOff val="80000"/>
            </a:schemeClr>
          </a:solidFill>
        </p:spPr>
        <p:txBody>
          <a:bodyPr wrap="square" rtlCol="0">
            <a:spAutoFit/>
          </a:bodyPr>
          <a:lstStyle/>
          <a:p>
            <a:endParaRPr lang="en-US" dirty="0"/>
          </a:p>
        </p:txBody>
      </p:sp>
      <p:sp>
        <p:nvSpPr>
          <p:cNvPr id="46" name="TextBox 45">
            <a:extLst>
              <a:ext uri="{FF2B5EF4-FFF2-40B4-BE49-F238E27FC236}">
                <a16:creationId xmlns:a16="http://schemas.microsoft.com/office/drawing/2014/main" id="{B6CB6646-3CBF-4F58-8758-AF9404D52525}"/>
              </a:ext>
            </a:extLst>
          </p:cNvPr>
          <p:cNvSpPr txBox="1"/>
          <p:nvPr/>
        </p:nvSpPr>
        <p:spPr>
          <a:xfrm>
            <a:off x="7785463" y="2346956"/>
            <a:ext cx="3927565" cy="4216210"/>
          </a:xfrm>
          <a:prstGeom prst="rect">
            <a:avLst/>
          </a:prstGeom>
          <a:solidFill>
            <a:schemeClr val="accent2">
              <a:lumMod val="20000"/>
              <a:lumOff val="80000"/>
            </a:schemeClr>
          </a:solidFill>
        </p:spPr>
        <p:txBody>
          <a:bodyPr wrap="square" rtlCol="0">
            <a:noAutofit/>
          </a:bodyPr>
          <a:lstStyle/>
          <a:p>
            <a:endParaRPr lang="en-US" dirty="0"/>
          </a:p>
        </p:txBody>
      </p:sp>
      <p:cxnSp>
        <p:nvCxnSpPr>
          <p:cNvPr id="20" name="Straight Connector 19">
            <a:extLst>
              <a:ext uri="{FF2B5EF4-FFF2-40B4-BE49-F238E27FC236}">
                <a16:creationId xmlns:a16="http://schemas.microsoft.com/office/drawing/2014/main" id="{35EBF7D3-833A-4E20-9B28-C88C93D45167}"/>
              </a:ext>
            </a:extLst>
          </p:cNvPr>
          <p:cNvCxnSpPr>
            <a:cxnSpLocks/>
          </p:cNvCxnSpPr>
          <p:nvPr/>
        </p:nvCxnSpPr>
        <p:spPr>
          <a:xfrm>
            <a:off x="3773759" y="1991639"/>
            <a:ext cx="0" cy="4571527"/>
          </a:xfrm>
          <a:prstGeom prst="line">
            <a:avLst/>
          </a:prstGeom>
          <a:ln w="31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6E9EB19-5A2B-4617-B93D-7434F1CA5618}"/>
              </a:ext>
            </a:extLst>
          </p:cNvPr>
          <p:cNvCxnSpPr>
            <a:cxnSpLocks/>
          </p:cNvCxnSpPr>
          <p:nvPr/>
        </p:nvCxnSpPr>
        <p:spPr>
          <a:xfrm>
            <a:off x="11709744" y="2002326"/>
            <a:ext cx="0" cy="4571527"/>
          </a:xfrm>
          <a:prstGeom prst="line">
            <a:avLst/>
          </a:prstGeom>
          <a:ln w="31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7C732B6-08C0-4A97-8B7E-34DC8934F7C2}"/>
              </a:ext>
            </a:extLst>
          </p:cNvPr>
          <p:cNvCxnSpPr>
            <a:cxnSpLocks/>
          </p:cNvCxnSpPr>
          <p:nvPr/>
        </p:nvCxnSpPr>
        <p:spPr>
          <a:xfrm flipV="1">
            <a:off x="635041" y="2345460"/>
            <a:ext cx="11079164" cy="8389"/>
          </a:xfrm>
          <a:prstGeom prst="line">
            <a:avLst/>
          </a:prstGeom>
          <a:ln w="31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DD49E6D-14FD-4B5B-8726-C950AFDCC7E8}"/>
              </a:ext>
            </a:extLst>
          </p:cNvPr>
          <p:cNvSpPr>
            <a:spLocks noGrp="1"/>
          </p:cNvSpPr>
          <p:nvPr>
            <p:ph type="title"/>
          </p:nvPr>
        </p:nvSpPr>
        <p:spPr/>
        <p:txBody>
          <a:bodyPr/>
          <a:lstStyle/>
          <a:p>
            <a:r>
              <a:rPr lang="en-US" b="1" dirty="0"/>
              <a:t>Clustering Methods Pro and Cons</a:t>
            </a:r>
          </a:p>
        </p:txBody>
      </p:sp>
      <p:sp>
        <p:nvSpPr>
          <p:cNvPr id="6" name="Content Placeholder 2">
            <a:extLst>
              <a:ext uri="{FF2B5EF4-FFF2-40B4-BE49-F238E27FC236}">
                <a16:creationId xmlns:a16="http://schemas.microsoft.com/office/drawing/2014/main" id="{FB2DC45D-C16D-4C8B-A754-60EBBF151FB9}"/>
              </a:ext>
            </a:extLst>
          </p:cNvPr>
          <p:cNvSpPr txBox="1">
            <a:spLocks/>
          </p:cNvSpPr>
          <p:nvPr/>
        </p:nvSpPr>
        <p:spPr>
          <a:xfrm>
            <a:off x="3775991" y="1991639"/>
            <a:ext cx="4021954" cy="378988"/>
          </a:xfrm>
          <a:prstGeom prst="rect">
            <a:avLst/>
          </a:prstGeom>
          <a:solidFill>
            <a:schemeClr val="accent6">
              <a:lumMod val="60000"/>
              <a:lumOff val="4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a:t>Pro’s</a:t>
            </a:r>
          </a:p>
        </p:txBody>
      </p:sp>
      <p:sp>
        <p:nvSpPr>
          <p:cNvPr id="7" name="Content Placeholder 2">
            <a:extLst>
              <a:ext uri="{FF2B5EF4-FFF2-40B4-BE49-F238E27FC236}">
                <a16:creationId xmlns:a16="http://schemas.microsoft.com/office/drawing/2014/main" id="{5C7E4505-A512-43B1-A81E-C4A554EA7BC8}"/>
              </a:ext>
            </a:extLst>
          </p:cNvPr>
          <p:cNvSpPr txBox="1">
            <a:spLocks/>
          </p:cNvSpPr>
          <p:nvPr/>
        </p:nvSpPr>
        <p:spPr>
          <a:xfrm>
            <a:off x="7797945" y="1991639"/>
            <a:ext cx="3915084" cy="378988"/>
          </a:xfrm>
          <a:prstGeom prst="rect">
            <a:avLst/>
          </a:prstGeom>
          <a:solidFill>
            <a:schemeClr val="accent2">
              <a:lumMod val="60000"/>
              <a:lumOff val="4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a:t>Cons</a:t>
            </a:r>
          </a:p>
        </p:txBody>
      </p:sp>
      <p:sp>
        <p:nvSpPr>
          <p:cNvPr id="8" name="Content Placeholder 2">
            <a:extLst>
              <a:ext uri="{FF2B5EF4-FFF2-40B4-BE49-F238E27FC236}">
                <a16:creationId xmlns:a16="http://schemas.microsoft.com/office/drawing/2014/main" id="{EEDDB482-4A3E-4FCC-B5AC-7AF9AF95F9AF}"/>
              </a:ext>
            </a:extLst>
          </p:cNvPr>
          <p:cNvSpPr txBox="1">
            <a:spLocks/>
          </p:cNvSpPr>
          <p:nvPr/>
        </p:nvSpPr>
        <p:spPr>
          <a:xfrm>
            <a:off x="1698424" y="1451955"/>
            <a:ext cx="9043326" cy="378992"/>
          </a:xfrm>
          <a:prstGeom prst="rect">
            <a:avLst/>
          </a:prstGeom>
          <a:solidFill>
            <a:schemeClr val="accent1">
              <a:lumMod val="20000"/>
              <a:lumOff val="8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t>There were several takeaways and lessons learned from the clustering methods performed for this project</a:t>
            </a:r>
          </a:p>
        </p:txBody>
      </p:sp>
      <p:cxnSp>
        <p:nvCxnSpPr>
          <p:cNvPr id="10" name="Straight Connector 9">
            <a:extLst>
              <a:ext uri="{FF2B5EF4-FFF2-40B4-BE49-F238E27FC236}">
                <a16:creationId xmlns:a16="http://schemas.microsoft.com/office/drawing/2014/main" id="{359073F0-87CF-460D-AA0C-AD7DCD89FDB8}"/>
              </a:ext>
            </a:extLst>
          </p:cNvPr>
          <p:cNvCxnSpPr>
            <a:cxnSpLocks/>
          </p:cNvCxnSpPr>
          <p:nvPr/>
        </p:nvCxnSpPr>
        <p:spPr>
          <a:xfrm>
            <a:off x="656279" y="3671182"/>
            <a:ext cx="11049537" cy="0"/>
          </a:xfrm>
          <a:prstGeom prst="line">
            <a:avLst/>
          </a:prstGeom>
          <a:ln w="31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0FDE742-59E2-40C3-AABA-2A7E3BD5D237}"/>
              </a:ext>
            </a:extLst>
          </p:cNvPr>
          <p:cNvCxnSpPr>
            <a:cxnSpLocks/>
          </p:cNvCxnSpPr>
          <p:nvPr/>
        </p:nvCxnSpPr>
        <p:spPr>
          <a:xfrm>
            <a:off x="635041" y="6563166"/>
            <a:ext cx="11079164" cy="0"/>
          </a:xfrm>
          <a:prstGeom prst="line">
            <a:avLst/>
          </a:prstGeom>
          <a:ln w="31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D9C5C3C-C503-4932-9276-9CD953407D0C}"/>
              </a:ext>
            </a:extLst>
          </p:cNvPr>
          <p:cNvSpPr txBox="1"/>
          <p:nvPr/>
        </p:nvSpPr>
        <p:spPr>
          <a:xfrm>
            <a:off x="1065423" y="2810803"/>
            <a:ext cx="2269918" cy="369332"/>
          </a:xfrm>
          <a:prstGeom prst="rect">
            <a:avLst/>
          </a:prstGeom>
          <a:noFill/>
        </p:spPr>
        <p:txBody>
          <a:bodyPr wrap="square" rtlCol="0">
            <a:spAutoFit/>
          </a:bodyPr>
          <a:lstStyle/>
          <a:p>
            <a:pPr algn="ctr"/>
            <a:r>
              <a:rPr lang="en-US" b="1" dirty="0"/>
              <a:t>K-Means Clustering</a:t>
            </a:r>
          </a:p>
        </p:txBody>
      </p:sp>
      <p:sp>
        <p:nvSpPr>
          <p:cNvPr id="16" name="TextBox 15">
            <a:extLst>
              <a:ext uri="{FF2B5EF4-FFF2-40B4-BE49-F238E27FC236}">
                <a16:creationId xmlns:a16="http://schemas.microsoft.com/office/drawing/2014/main" id="{80EC26D0-5CD1-45D1-8A60-C0ACBD3CBFBF}"/>
              </a:ext>
            </a:extLst>
          </p:cNvPr>
          <p:cNvSpPr txBox="1"/>
          <p:nvPr/>
        </p:nvSpPr>
        <p:spPr>
          <a:xfrm>
            <a:off x="715360" y="5444662"/>
            <a:ext cx="2970044" cy="646331"/>
          </a:xfrm>
          <a:prstGeom prst="rect">
            <a:avLst/>
          </a:prstGeom>
          <a:noFill/>
        </p:spPr>
        <p:txBody>
          <a:bodyPr wrap="square" rtlCol="0">
            <a:spAutoFit/>
          </a:bodyPr>
          <a:lstStyle/>
          <a:p>
            <a:pPr algn="ctr"/>
            <a:r>
              <a:rPr lang="en-US" b="1" dirty="0"/>
              <a:t>Hierarchical Clustering Analysis</a:t>
            </a:r>
          </a:p>
        </p:txBody>
      </p:sp>
      <p:sp>
        <p:nvSpPr>
          <p:cNvPr id="17" name="TextBox 16">
            <a:extLst>
              <a:ext uri="{FF2B5EF4-FFF2-40B4-BE49-F238E27FC236}">
                <a16:creationId xmlns:a16="http://schemas.microsoft.com/office/drawing/2014/main" id="{4293F872-E861-4157-9B37-C47FF9C00D09}"/>
              </a:ext>
            </a:extLst>
          </p:cNvPr>
          <p:cNvSpPr txBox="1"/>
          <p:nvPr/>
        </p:nvSpPr>
        <p:spPr>
          <a:xfrm>
            <a:off x="769605" y="4068608"/>
            <a:ext cx="2861555" cy="646331"/>
          </a:xfrm>
          <a:prstGeom prst="rect">
            <a:avLst/>
          </a:prstGeom>
          <a:noFill/>
        </p:spPr>
        <p:txBody>
          <a:bodyPr wrap="square" rtlCol="0">
            <a:spAutoFit/>
          </a:bodyPr>
          <a:lstStyle/>
          <a:p>
            <a:pPr algn="ctr"/>
            <a:r>
              <a:rPr lang="en-US" b="1" dirty="0"/>
              <a:t>Principal Component Analysis</a:t>
            </a:r>
          </a:p>
        </p:txBody>
      </p:sp>
      <p:sp>
        <p:nvSpPr>
          <p:cNvPr id="21" name="TextBox 20">
            <a:extLst>
              <a:ext uri="{FF2B5EF4-FFF2-40B4-BE49-F238E27FC236}">
                <a16:creationId xmlns:a16="http://schemas.microsoft.com/office/drawing/2014/main" id="{D494AB80-2485-4934-945B-99BEB54C688B}"/>
              </a:ext>
            </a:extLst>
          </p:cNvPr>
          <p:cNvSpPr txBox="1"/>
          <p:nvPr/>
        </p:nvSpPr>
        <p:spPr>
          <a:xfrm>
            <a:off x="4085282" y="5352329"/>
            <a:ext cx="3329289" cy="830997"/>
          </a:xfrm>
          <a:prstGeom prst="rect">
            <a:avLst/>
          </a:prstGeom>
          <a:noFill/>
        </p:spPr>
        <p:txBody>
          <a:bodyPr wrap="square" rtlCol="0">
            <a:spAutoFit/>
          </a:bodyPr>
          <a:lstStyle/>
          <a:p>
            <a:r>
              <a:rPr lang="en-US" sz="1600" dirty="0"/>
              <a:t>Dendrograms provide a clean, simple visual that shows intra-cluster relationships</a:t>
            </a:r>
          </a:p>
        </p:txBody>
      </p:sp>
      <p:sp>
        <p:nvSpPr>
          <p:cNvPr id="22" name="TextBox 21">
            <a:extLst>
              <a:ext uri="{FF2B5EF4-FFF2-40B4-BE49-F238E27FC236}">
                <a16:creationId xmlns:a16="http://schemas.microsoft.com/office/drawing/2014/main" id="{22C8C9B7-90C5-47AC-A9E4-80CC93ED658B}"/>
              </a:ext>
            </a:extLst>
          </p:cNvPr>
          <p:cNvSpPr txBox="1"/>
          <p:nvPr/>
        </p:nvSpPr>
        <p:spPr>
          <a:xfrm>
            <a:off x="7974806" y="5475440"/>
            <a:ext cx="3394902" cy="584775"/>
          </a:xfrm>
          <a:prstGeom prst="rect">
            <a:avLst/>
          </a:prstGeom>
          <a:noFill/>
        </p:spPr>
        <p:txBody>
          <a:bodyPr wrap="square" rtlCol="0">
            <a:spAutoFit/>
          </a:bodyPr>
          <a:lstStyle/>
          <a:p>
            <a:r>
              <a:rPr lang="en-US" sz="1600" dirty="0"/>
              <a:t>The distance/similarity values calculated are not intuitive </a:t>
            </a:r>
          </a:p>
        </p:txBody>
      </p:sp>
      <p:sp>
        <p:nvSpPr>
          <p:cNvPr id="23" name="TextBox 22">
            <a:extLst>
              <a:ext uri="{FF2B5EF4-FFF2-40B4-BE49-F238E27FC236}">
                <a16:creationId xmlns:a16="http://schemas.microsoft.com/office/drawing/2014/main" id="{5F7FCEE3-B3BB-4239-B32B-48D3DD299839}"/>
              </a:ext>
            </a:extLst>
          </p:cNvPr>
          <p:cNvSpPr txBox="1"/>
          <p:nvPr/>
        </p:nvSpPr>
        <p:spPr>
          <a:xfrm>
            <a:off x="7974806" y="2703082"/>
            <a:ext cx="3394903" cy="584775"/>
          </a:xfrm>
          <a:prstGeom prst="rect">
            <a:avLst/>
          </a:prstGeom>
          <a:noFill/>
        </p:spPr>
        <p:txBody>
          <a:bodyPr wrap="square" rtlCol="0">
            <a:spAutoFit/>
          </a:bodyPr>
          <a:lstStyle/>
          <a:p>
            <a:r>
              <a:rPr lang="en-US" sz="1600" dirty="0"/>
              <a:t>Choosing the optimal number of clusters is no simple task</a:t>
            </a:r>
          </a:p>
        </p:txBody>
      </p:sp>
      <p:sp>
        <p:nvSpPr>
          <p:cNvPr id="24" name="TextBox 23">
            <a:extLst>
              <a:ext uri="{FF2B5EF4-FFF2-40B4-BE49-F238E27FC236}">
                <a16:creationId xmlns:a16="http://schemas.microsoft.com/office/drawing/2014/main" id="{EDF0408E-50A3-43BE-B69A-1EE54642E0AE}"/>
              </a:ext>
            </a:extLst>
          </p:cNvPr>
          <p:cNvSpPr txBox="1"/>
          <p:nvPr/>
        </p:nvSpPr>
        <p:spPr>
          <a:xfrm>
            <a:off x="4085282" y="2826192"/>
            <a:ext cx="2676088" cy="338554"/>
          </a:xfrm>
          <a:prstGeom prst="rect">
            <a:avLst/>
          </a:prstGeom>
          <a:noFill/>
        </p:spPr>
        <p:txBody>
          <a:bodyPr wrap="square" rtlCol="0">
            <a:spAutoFit/>
          </a:bodyPr>
          <a:lstStyle/>
          <a:p>
            <a:r>
              <a:rPr lang="en-US" sz="1600" dirty="0"/>
              <a:t>Easy to code and visualize</a:t>
            </a:r>
          </a:p>
        </p:txBody>
      </p:sp>
      <p:sp>
        <p:nvSpPr>
          <p:cNvPr id="25" name="TextBox 24">
            <a:extLst>
              <a:ext uri="{FF2B5EF4-FFF2-40B4-BE49-F238E27FC236}">
                <a16:creationId xmlns:a16="http://schemas.microsoft.com/office/drawing/2014/main" id="{F0C44BEE-EC9D-4C80-B167-69242FC95E6F}"/>
              </a:ext>
            </a:extLst>
          </p:cNvPr>
          <p:cNvSpPr txBox="1"/>
          <p:nvPr/>
        </p:nvSpPr>
        <p:spPr>
          <a:xfrm>
            <a:off x="7974806" y="4099386"/>
            <a:ext cx="3604635" cy="584775"/>
          </a:xfrm>
          <a:prstGeom prst="rect">
            <a:avLst/>
          </a:prstGeom>
          <a:noFill/>
        </p:spPr>
        <p:txBody>
          <a:bodyPr wrap="square" rtlCol="0">
            <a:spAutoFit/>
          </a:bodyPr>
          <a:lstStyle/>
          <a:p>
            <a:r>
              <a:rPr lang="en-US" sz="1600" dirty="0"/>
              <a:t>Lots of time invested into understanding inner-workings of how algorithm works</a:t>
            </a:r>
          </a:p>
        </p:txBody>
      </p:sp>
      <p:sp>
        <p:nvSpPr>
          <p:cNvPr id="26" name="TextBox 25">
            <a:extLst>
              <a:ext uri="{FF2B5EF4-FFF2-40B4-BE49-F238E27FC236}">
                <a16:creationId xmlns:a16="http://schemas.microsoft.com/office/drawing/2014/main" id="{D6D61662-04DE-4769-A3F0-14812FF5227A}"/>
              </a:ext>
            </a:extLst>
          </p:cNvPr>
          <p:cNvSpPr txBox="1"/>
          <p:nvPr/>
        </p:nvSpPr>
        <p:spPr>
          <a:xfrm>
            <a:off x="4085282" y="4099386"/>
            <a:ext cx="3299394" cy="584775"/>
          </a:xfrm>
          <a:prstGeom prst="rect">
            <a:avLst/>
          </a:prstGeom>
          <a:noFill/>
        </p:spPr>
        <p:txBody>
          <a:bodyPr wrap="square" rtlCol="0">
            <a:spAutoFit/>
          </a:bodyPr>
          <a:lstStyle/>
          <a:p>
            <a:r>
              <a:rPr lang="en-US" sz="1600" dirty="0"/>
              <a:t>Provides insightful outputs to better understand the data</a:t>
            </a:r>
          </a:p>
        </p:txBody>
      </p:sp>
      <p:cxnSp>
        <p:nvCxnSpPr>
          <p:cNvPr id="37" name="Straight Connector 36">
            <a:extLst>
              <a:ext uri="{FF2B5EF4-FFF2-40B4-BE49-F238E27FC236}">
                <a16:creationId xmlns:a16="http://schemas.microsoft.com/office/drawing/2014/main" id="{D7DA29D3-2FA1-488D-A3DF-B42A653B7D91}"/>
              </a:ext>
            </a:extLst>
          </p:cNvPr>
          <p:cNvCxnSpPr>
            <a:cxnSpLocks/>
          </p:cNvCxnSpPr>
          <p:nvPr/>
        </p:nvCxnSpPr>
        <p:spPr>
          <a:xfrm>
            <a:off x="7785094" y="1993937"/>
            <a:ext cx="0" cy="4571527"/>
          </a:xfrm>
          <a:prstGeom prst="line">
            <a:avLst/>
          </a:prstGeom>
          <a:ln w="31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52F20BE-2E8D-4456-A1FE-D9297FA26FAF}"/>
              </a:ext>
            </a:extLst>
          </p:cNvPr>
          <p:cNvCxnSpPr>
            <a:cxnSpLocks/>
          </p:cNvCxnSpPr>
          <p:nvPr/>
        </p:nvCxnSpPr>
        <p:spPr>
          <a:xfrm>
            <a:off x="673057" y="5088921"/>
            <a:ext cx="11049537" cy="0"/>
          </a:xfrm>
          <a:prstGeom prst="line">
            <a:avLst/>
          </a:prstGeom>
          <a:ln w="31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F0CB449-EF23-4FAE-85FE-1F5456AD34AD}"/>
              </a:ext>
            </a:extLst>
          </p:cNvPr>
          <p:cNvCxnSpPr>
            <a:cxnSpLocks/>
          </p:cNvCxnSpPr>
          <p:nvPr/>
        </p:nvCxnSpPr>
        <p:spPr>
          <a:xfrm>
            <a:off x="623081" y="2355345"/>
            <a:ext cx="0" cy="4205524"/>
          </a:xfrm>
          <a:prstGeom prst="line">
            <a:avLst/>
          </a:prstGeom>
          <a:ln w="31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D06EFD4-E945-47CF-AD20-CFBC92854AB0}"/>
              </a:ext>
            </a:extLst>
          </p:cNvPr>
          <p:cNvCxnSpPr>
            <a:cxnSpLocks/>
          </p:cNvCxnSpPr>
          <p:nvPr/>
        </p:nvCxnSpPr>
        <p:spPr>
          <a:xfrm>
            <a:off x="3765370" y="1982930"/>
            <a:ext cx="7957224" cy="0"/>
          </a:xfrm>
          <a:prstGeom prst="line">
            <a:avLst/>
          </a:prstGeom>
          <a:ln w="31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5668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DB45345-5470-40D5-BE0B-5AEF8B21136B}"/>
              </a:ext>
            </a:extLst>
          </p:cNvPr>
          <p:cNvSpPr txBox="1">
            <a:spLocks/>
          </p:cNvSpPr>
          <p:nvPr/>
        </p:nvSpPr>
        <p:spPr>
          <a:xfrm>
            <a:off x="0" y="4060829"/>
            <a:ext cx="12192000" cy="2387600"/>
          </a:xfrm>
          <a:prstGeom prst="rect">
            <a:avLst/>
          </a:prstGeom>
          <a:solidFill>
            <a:schemeClr val="tx1">
              <a:alpha val="6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rPr>
              <a:t>The End</a:t>
            </a:r>
          </a:p>
          <a:p>
            <a:pPr algn="ctr"/>
            <a:r>
              <a:rPr lang="en-US" sz="2400" b="1" dirty="0">
                <a:solidFill>
                  <a:schemeClr val="bg1"/>
                </a:solidFill>
              </a:rPr>
              <a:t>Questions?</a:t>
            </a:r>
            <a:endParaRPr lang="en-US" sz="2400" dirty="0">
              <a:solidFill>
                <a:schemeClr val="bg1"/>
              </a:solidFill>
            </a:endParaRPr>
          </a:p>
        </p:txBody>
      </p:sp>
    </p:spTree>
    <p:extLst>
      <p:ext uri="{BB962C8B-B14F-4D97-AF65-F5344CB8AC3E}">
        <p14:creationId xmlns:p14="http://schemas.microsoft.com/office/powerpoint/2010/main" val="3202212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86271B-59B8-4597-BAD8-7E67DFC5F9DE}"/>
              </a:ext>
            </a:extLst>
          </p:cNvPr>
          <p:cNvSpPr txBox="1"/>
          <p:nvPr/>
        </p:nvSpPr>
        <p:spPr>
          <a:xfrm>
            <a:off x="947257" y="2632075"/>
            <a:ext cx="3171038" cy="2932170"/>
          </a:xfrm>
          <a:prstGeom prst="rect">
            <a:avLst/>
          </a:prstGeom>
          <a:solidFill>
            <a:schemeClr val="bg1">
              <a:lumMod val="95000"/>
            </a:schemeClr>
          </a:solidFill>
        </p:spPr>
        <p:txBody>
          <a:bodyPr wrap="square" rtlCol="0">
            <a:noAutofit/>
          </a:bodyPr>
          <a:lstStyle/>
          <a:p>
            <a:r>
              <a:rPr lang="en-US" sz="1600" b="1" dirty="0"/>
              <a:t>Research Question</a:t>
            </a:r>
          </a:p>
          <a:p>
            <a:r>
              <a:rPr lang="en-US" sz="1600" dirty="0"/>
              <a:t>How did NBA players overall performances from a statistical perspective compare during the 2019-2020 NBA season before the shutdown due to COVID-19?</a:t>
            </a:r>
          </a:p>
        </p:txBody>
      </p:sp>
      <p:sp>
        <p:nvSpPr>
          <p:cNvPr id="7" name="TextBox 6">
            <a:extLst>
              <a:ext uri="{FF2B5EF4-FFF2-40B4-BE49-F238E27FC236}">
                <a16:creationId xmlns:a16="http://schemas.microsoft.com/office/drawing/2014/main" id="{C181FD3F-60D8-40F6-A6EA-6D559CE9CC03}"/>
              </a:ext>
            </a:extLst>
          </p:cNvPr>
          <p:cNvSpPr txBox="1"/>
          <p:nvPr/>
        </p:nvSpPr>
        <p:spPr>
          <a:xfrm>
            <a:off x="4483567" y="2646608"/>
            <a:ext cx="3171038" cy="2932170"/>
          </a:xfrm>
          <a:prstGeom prst="rect">
            <a:avLst/>
          </a:prstGeom>
          <a:solidFill>
            <a:schemeClr val="bg1">
              <a:lumMod val="95000"/>
            </a:schemeClr>
          </a:solidFill>
        </p:spPr>
        <p:txBody>
          <a:bodyPr wrap="square" rtlCol="0">
            <a:noAutofit/>
          </a:bodyPr>
          <a:lstStyle/>
          <a:p>
            <a:r>
              <a:rPr lang="en-US" sz="1600" b="1" dirty="0"/>
              <a:t>Two Primary Data Sets Used</a:t>
            </a:r>
          </a:p>
          <a:p>
            <a:pPr marL="285750" indent="-285750">
              <a:buFont typeface="Wingdings" panose="05000000000000000000" pitchFamily="2" charset="2"/>
              <a:buChar char="ü"/>
            </a:pPr>
            <a:r>
              <a:rPr lang="en-US" sz="1600" dirty="0"/>
              <a:t>Traditional (Box Score) Statistics</a:t>
            </a:r>
          </a:p>
          <a:p>
            <a:pPr marL="285750" indent="-285750">
              <a:buFont typeface="Wingdings" panose="05000000000000000000" pitchFamily="2" charset="2"/>
              <a:buChar char="ü"/>
            </a:pPr>
            <a:r>
              <a:rPr lang="en-US" sz="1600" dirty="0"/>
              <a:t>Advanced Statistics</a:t>
            </a:r>
          </a:p>
          <a:p>
            <a:endParaRPr lang="en-US" sz="1600" b="1" dirty="0"/>
          </a:p>
          <a:p>
            <a:r>
              <a:rPr lang="en-US" sz="1600" b="1" dirty="0">
                <a:solidFill>
                  <a:schemeClr val="bg1">
                    <a:lumMod val="50000"/>
                  </a:schemeClr>
                </a:solidFill>
              </a:rPr>
              <a:t>Additional Cluster Analyses </a:t>
            </a:r>
            <a:r>
              <a:rPr lang="en-US" sz="1100" dirty="0">
                <a:solidFill>
                  <a:schemeClr val="bg1">
                    <a:lumMod val="50000"/>
                  </a:schemeClr>
                </a:solidFill>
              </a:rPr>
              <a:t>(Appendix)</a:t>
            </a:r>
          </a:p>
          <a:p>
            <a:pPr marL="285750" indent="-285750">
              <a:buFont typeface="Wingdings" panose="05000000000000000000" pitchFamily="2" charset="2"/>
              <a:buChar char="ü"/>
            </a:pPr>
            <a:r>
              <a:rPr lang="en-US" sz="1600" dirty="0">
                <a:solidFill>
                  <a:schemeClr val="bg1">
                    <a:lumMod val="50000"/>
                  </a:schemeClr>
                </a:solidFill>
              </a:rPr>
              <a:t>Scoring Statistics</a:t>
            </a:r>
          </a:p>
          <a:p>
            <a:pPr marL="285750" indent="-285750">
              <a:buFont typeface="Wingdings" panose="05000000000000000000" pitchFamily="2" charset="2"/>
              <a:buChar char="ü"/>
            </a:pPr>
            <a:r>
              <a:rPr lang="en-US" sz="1600" dirty="0">
                <a:solidFill>
                  <a:schemeClr val="bg1">
                    <a:lumMod val="50000"/>
                  </a:schemeClr>
                </a:solidFill>
              </a:rPr>
              <a:t>Defensive Statistics</a:t>
            </a:r>
          </a:p>
        </p:txBody>
      </p:sp>
      <p:sp>
        <p:nvSpPr>
          <p:cNvPr id="9" name="TextBox 8">
            <a:extLst>
              <a:ext uri="{FF2B5EF4-FFF2-40B4-BE49-F238E27FC236}">
                <a16:creationId xmlns:a16="http://schemas.microsoft.com/office/drawing/2014/main" id="{F873A588-13D1-46D8-93EE-49000A7DC7DA}"/>
              </a:ext>
            </a:extLst>
          </p:cNvPr>
          <p:cNvSpPr txBox="1"/>
          <p:nvPr/>
        </p:nvSpPr>
        <p:spPr>
          <a:xfrm>
            <a:off x="8019877" y="2646608"/>
            <a:ext cx="3171038" cy="2932170"/>
          </a:xfrm>
          <a:prstGeom prst="rect">
            <a:avLst/>
          </a:prstGeom>
          <a:solidFill>
            <a:schemeClr val="bg1">
              <a:lumMod val="95000"/>
            </a:schemeClr>
          </a:solidFill>
        </p:spPr>
        <p:txBody>
          <a:bodyPr wrap="square" rtlCol="0">
            <a:noAutofit/>
          </a:bodyPr>
          <a:lstStyle/>
          <a:p>
            <a:r>
              <a:rPr lang="en-US" sz="1600" b="1" dirty="0"/>
              <a:t>Unsupervised Learning Models</a:t>
            </a:r>
          </a:p>
          <a:p>
            <a:pPr marL="285750" indent="-285750">
              <a:buFont typeface="Wingdings" panose="05000000000000000000" pitchFamily="2" charset="2"/>
              <a:buChar char="ü"/>
            </a:pPr>
            <a:r>
              <a:rPr lang="en-US" sz="1600" dirty="0"/>
              <a:t>K-Means Clustering</a:t>
            </a:r>
          </a:p>
          <a:p>
            <a:pPr marL="285750" indent="-285750">
              <a:buFont typeface="Wingdings" panose="05000000000000000000" pitchFamily="2" charset="2"/>
              <a:buChar char="ü"/>
            </a:pPr>
            <a:r>
              <a:rPr lang="en-US" sz="1600" dirty="0"/>
              <a:t>Hierarchical Clustering Analysis</a:t>
            </a:r>
          </a:p>
          <a:p>
            <a:pPr marL="285750" indent="-285750">
              <a:buFont typeface="Wingdings" panose="05000000000000000000" pitchFamily="2" charset="2"/>
              <a:buChar char="ü"/>
            </a:pPr>
            <a:r>
              <a:rPr lang="en-US" sz="1600" dirty="0"/>
              <a:t>Principal Component Analysis</a:t>
            </a:r>
          </a:p>
          <a:p>
            <a:endParaRPr lang="en-US" sz="1600" b="1" dirty="0"/>
          </a:p>
          <a:p>
            <a:r>
              <a:rPr lang="en-US" sz="1600" b="1" dirty="0"/>
              <a:t>Supervised Learning Models</a:t>
            </a:r>
          </a:p>
          <a:p>
            <a:pPr marL="285750" indent="-285750">
              <a:buFont typeface="Wingdings" panose="05000000000000000000" pitchFamily="2" charset="2"/>
              <a:buChar char="ü"/>
            </a:pPr>
            <a:r>
              <a:rPr lang="en-US" sz="1600" dirty="0"/>
              <a:t>K-Nearest Neighbors (KNN)</a:t>
            </a:r>
          </a:p>
        </p:txBody>
      </p:sp>
      <p:sp>
        <p:nvSpPr>
          <p:cNvPr id="2" name="Title 1">
            <a:extLst>
              <a:ext uri="{FF2B5EF4-FFF2-40B4-BE49-F238E27FC236}">
                <a16:creationId xmlns:a16="http://schemas.microsoft.com/office/drawing/2014/main" id="{259C6D02-3E45-4A0A-A260-53C1452630F8}"/>
              </a:ext>
            </a:extLst>
          </p:cNvPr>
          <p:cNvSpPr>
            <a:spLocks noGrp="1"/>
          </p:cNvSpPr>
          <p:nvPr>
            <p:ph type="title"/>
          </p:nvPr>
        </p:nvSpPr>
        <p:spPr>
          <a:xfrm>
            <a:off x="838200" y="365125"/>
            <a:ext cx="10515600" cy="1325563"/>
          </a:xfrm>
        </p:spPr>
        <p:txBody>
          <a:bodyPr/>
          <a:lstStyle/>
          <a:p>
            <a:r>
              <a:rPr lang="en-US" b="1" dirty="0"/>
              <a:t>Project Description</a:t>
            </a:r>
          </a:p>
        </p:txBody>
      </p:sp>
      <p:sp>
        <p:nvSpPr>
          <p:cNvPr id="4" name="TextBox 3">
            <a:extLst>
              <a:ext uri="{FF2B5EF4-FFF2-40B4-BE49-F238E27FC236}">
                <a16:creationId xmlns:a16="http://schemas.microsoft.com/office/drawing/2014/main" id="{234EE579-6334-4CB3-B916-96A0E59EEFBF}"/>
              </a:ext>
            </a:extLst>
          </p:cNvPr>
          <p:cNvSpPr txBox="1"/>
          <p:nvPr/>
        </p:nvSpPr>
        <p:spPr>
          <a:xfrm>
            <a:off x="947257" y="2103121"/>
            <a:ext cx="3171038" cy="552069"/>
          </a:xfrm>
          <a:prstGeom prst="rect">
            <a:avLst/>
          </a:prstGeom>
          <a:solidFill>
            <a:schemeClr val="accent6">
              <a:lumMod val="40000"/>
              <a:lumOff val="60000"/>
            </a:schemeClr>
          </a:solidFill>
          <a:ln>
            <a:noFill/>
          </a:ln>
        </p:spPr>
        <p:txBody>
          <a:bodyPr wrap="square" rtlCol="0" anchor="ctr">
            <a:noAutofit/>
          </a:bodyPr>
          <a:lstStyle/>
          <a:p>
            <a:pPr algn="ctr"/>
            <a:r>
              <a:rPr lang="en-US" b="1" dirty="0"/>
              <a:t>Project Objective</a:t>
            </a:r>
          </a:p>
        </p:txBody>
      </p:sp>
      <p:sp>
        <p:nvSpPr>
          <p:cNvPr id="6" name="TextBox 5">
            <a:extLst>
              <a:ext uri="{FF2B5EF4-FFF2-40B4-BE49-F238E27FC236}">
                <a16:creationId xmlns:a16="http://schemas.microsoft.com/office/drawing/2014/main" id="{420097FE-F256-4893-A3AF-3F8FBFA057C5}"/>
              </a:ext>
            </a:extLst>
          </p:cNvPr>
          <p:cNvSpPr txBox="1"/>
          <p:nvPr/>
        </p:nvSpPr>
        <p:spPr>
          <a:xfrm>
            <a:off x="4487413" y="2103121"/>
            <a:ext cx="3171038" cy="552070"/>
          </a:xfrm>
          <a:prstGeom prst="rect">
            <a:avLst/>
          </a:prstGeom>
          <a:solidFill>
            <a:schemeClr val="accent1">
              <a:lumMod val="40000"/>
              <a:lumOff val="60000"/>
            </a:schemeClr>
          </a:solidFill>
          <a:ln>
            <a:noFill/>
          </a:ln>
        </p:spPr>
        <p:txBody>
          <a:bodyPr wrap="square" rtlCol="0" anchor="ctr">
            <a:noAutofit/>
          </a:bodyPr>
          <a:lstStyle/>
          <a:p>
            <a:pPr algn="ctr"/>
            <a:r>
              <a:rPr lang="en-US" b="1" dirty="0"/>
              <a:t>Data sets Used</a:t>
            </a:r>
          </a:p>
        </p:txBody>
      </p:sp>
      <p:sp>
        <p:nvSpPr>
          <p:cNvPr id="8" name="TextBox 7">
            <a:extLst>
              <a:ext uri="{FF2B5EF4-FFF2-40B4-BE49-F238E27FC236}">
                <a16:creationId xmlns:a16="http://schemas.microsoft.com/office/drawing/2014/main" id="{689203E8-7312-47E9-988A-96B091CB9ED7}"/>
              </a:ext>
            </a:extLst>
          </p:cNvPr>
          <p:cNvSpPr txBox="1"/>
          <p:nvPr/>
        </p:nvSpPr>
        <p:spPr>
          <a:xfrm>
            <a:off x="8019877" y="2103121"/>
            <a:ext cx="3171038" cy="552070"/>
          </a:xfrm>
          <a:prstGeom prst="rect">
            <a:avLst/>
          </a:prstGeom>
          <a:solidFill>
            <a:schemeClr val="accent2">
              <a:lumMod val="40000"/>
              <a:lumOff val="60000"/>
            </a:schemeClr>
          </a:solidFill>
          <a:ln>
            <a:noFill/>
          </a:ln>
        </p:spPr>
        <p:txBody>
          <a:bodyPr wrap="square" rtlCol="0" anchor="ctr">
            <a:noAutofit/>
          </a:bodyPr>
          <a:lstStyle/>
          <a:p>
            <a:pPr algn="ctr"/>
            <a:r>
              <a:rPr lang="en-US" b="1" dirty="0"/>
              <a:t>Models Utilized</a:t>
            </a:r>
          </a:p>
        </p:txBody>
      </p:sp>
      <p:sp>
        <p:nvSpPr>
          <p:cNvPr id="3" name="TextBox 2">
            <a:extLst>
              <a:ext uri="{FF2B5EF4-FFF2-40B4-BE49-F238E27FC236}">
                <a16:creationId xmlns:a16="http://schemas.microsoft.com/office/drawing/2014/main" id="{1C3508A0-1F6A-4B0F-8EBB-98039E07DFD1}"/>
              </a:ext>
            </a:extLst>
          </p:cNvPr>
          <p:cNvSpPr txBox="1"/>
          <p:nvPr/>
        </p:nvSpPr>
        <p:spPr>
          <a:xfrm>
            <a:off x="947257" y="5318024"/>
            <a:ext cx="3171037" cy="246221"/>
          </a:xfrm>
          <a:prstGeom prst="rect">
            <a:avLst/>
          </a:prstGeom>
          <a:noFill/>
        </p:spPr>
        <p:txBody>
          <a:bodyPr wrap="square" rtlCol="0">
            <a:spAutoFit/>
          </a:bodyPr>
          <a:lstStyle/>
          <a:p>
            <a:r>
              <a:rPr lang="en-US" sz="1000" dirty="0"/>
              <a:t>(NBA shutdown on 03/10/20, play resumed on 07/30/20)</a:t>
            </a:r>
          </a:p>
        </p:txBody>
      </p:sp>
      <p:sp>
        <p:nvSpPr>
          <p:cNvPr id="10" name="TextBox 9">
            <a:extLst>
              <a:ext uri="{FF2B5EF4-FFF2-40B4-BE49-F238E27FC236}">
                <a16:creationId xmlns:a16="http://schemas.microsoft.com/office/drawing/2014/main" id="{98AD682B-9D48-4FB5-BD46-6ECE50956E96}"/>
              </a:ext>
            </a:extLst>
          </p:cNvPr>
          <p:cNvSpPr txBox="1"/>
          <p:nvPr/>
        </p:nvSpPr>
        <p:spPr>
          <a:xfrm>
            <a:off x="4479720" y="5332557"/>
            <a:ext cx="3171037" cy="246221"/>
          </a:xfrm>
          <a:prstGeom prst="rect">
            <a:avLst/>
          </a:prstGeom>
          <a:noFill/>
        </p:spPr>
        <p:txBody>
          <a:bodyPr wrap="square" rtlCol="0">
            <a:spAutoFit/>
          </a:bodyPr>
          <a:lstStyle/>
          <a:p>
            <a:r>
              <a:rPr lang="en-US" sz="1000" dirty="0"/>
              <a:t>From nba.com and basketball-reference.com</a:t>
            </a:r>
          </a:p>
        </p:txBody>
      </p:sp>
    </p:spTree>
    <p:extLst>
      <p:ext uri="{BB962C8B-B14F-4D97-AF65-F5344CB8AC3E}">
        <p14:creationId xmlns:p14="http://schemas.microsoft.com/office/powerpoint/2010/main" val="2415101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839B3-C213-4A28-B12F-514FB27038D8}"/>
              </a:ext>
            </a:extLst>
          </p:cNvPr>
          <p:cNvSpPr>
            <a:spLocks noGrp="1"/>
          </p:cNvSpPr>
          <p:nvPr>
            <p:ph type="title"/>
          </p:nvPr>
        </p:nvSpPr>
        <p:spPr/>
        <p:txBody>
          <a:bodyPr/>
          <a:lstStyle/>
          <a:p>
            <a:r>
              <a:rPr lang="en-US" b="1" dirty="0"/>
              <a:t>References</a:t>
            </a:r>
          </a:p>
        </p:txBody>
      </p:sp>
      <p:sp>
        <p:nvSpPr>
          <p:cNvPr id="3" name="Content Placeholder 2">
            <a:extLst>
              <a:ext uri="{FF2B5EF4-FFF2-40B4-BE49-F238E27FC236}">
                <a16:creationId xmlns:a16="http://schemas.microsoft.com/office/drawing/2014/main" id="{680F6F8E-C139-40F2-9CA2-A9095D31C3AB}"/>
              </a:ext>
            </a:extLst>
          </p:cNvPr>
          <p:cNvSpPr>
            <a:spLocks noGrp="1"/>
          </p:cNvSpPr>
          <p:nvPr>
            <p:ph idx="1"/>
          </p:nvPr>
        </p:nvSpPr>
        <p:spPr/>
        <p:txBody>
          <a:bodyPr>
            <a:normAutofit fontScale="55000" lnSpcReduction="20000"/>
          </a:bodyPr>
          <a:lstStyle/>
          <a:p>
            <a:pPr marL="0" indent="0">
              <a:buNone/>
            </a:pPr>
            <a:r>
              <a:rPr lang="en-US" dirty="0" err="1"/>
              <a:t>Nibras</a:t>
            </a:r>
            <a:r>
              <a:rPr lang="en-US" dirty="0"/>
              <a:t>, N. (2018, November 10). Assessing NBA Similarity with Machine Learning R.</a:t>
            </a:r>
          </a:p>
          <a:p>
            <a:pPr marL="0" indent="0">
              <a:buNone/>
            </a:pPr>
            <a:r>
              <a:rPr lang="en-US" dirty="0"/>
              <a:t>	https://towardsdatascience.com/which-nba-players-are-most-similar-machine-learning-</a:t>
            </a:r>
          </a:p>
          <a:p>
            <a:pPr marL="0" indent="0">
              <a:buNone/>
            </a:pPr>
            <a:r>
              <a:rPr lang="en-US" dirty="0"/>
              <a:t>	provides-the-answers-r-project-b903f9b2fe1f </a:t>
            </a:r>
          </a:p>
          <a:p>
            <a:pPr marL="0" indent="0">
              <a:buNone/>
            </a:pPr>
            <a:r>
              <a:rPr lang="en-US" dirty="0"/>
              <a:t>STDHA. (2017, September 25). Principal Component Methods in R: Practical Guide.</a:t>
            </a:r>
          </a:p>
          <a:p>
            <a:pPr marL="0" indent="0">
              <a:buNone/>
            </a:pPr>
            <a:r>
              <a:rPr lang="en-US" dirty="0"/>
              <a:t>	http://www.sthda.com/english/articles/31-principal-component-methods-in-r-practical-</a:t>
            </a:r>
          </a:p>
          <a:p>
            <a:pPr marL="0" indent="0">
              <a:buNone/>
            </a:pPr>
            <a:r>
              <a:rPr lang="en-US" dirty="0"/>
              <a:t>	guide/117-hcpc-hierarchical-clustering-on-principal-components-essentials/</a:t>
            </a:r>
          </a:p>
          <a:p>
            <a:pPr marL="0" indent="0">
              <a:buNone/>
            </a:pPr>
            <a:r>
              <a:rPr lang="en-US" dirty="0"/>
              <a:t>STDHA. (n.d.). Easy Multivariate Data Analyses and Elegant Visualization.</a:t>
            </a:r>
          </a:p>
          <a:p>
            <a:pPr marL="0" indent="0">
              <a:buNone/>
            </a:pPr>
            <a:r>
              <a:rPr lang="en-US" dirty="0"/>
              <a:t>	http://www.sthda.com/english/wiki/factoextra-r-package-easy-multivariate-data-analyses-and-</a:t>
            </a:r>
          </a:p>
          <a:p>
            <a:pPr marL="0" indent="0">
              <a:buNone/>
            </a:pPr>
            <a:r>
              <a:rPr lang="en-US" dirty="0"/>
              <a:t>	elegant-visualization</a:t>
            </a:r>
          </a:p>
          <a:p>
            <a:pPr marL="0" indent="0">
              <a:buNone/>
            </a:pPr>
            <a:r>
              <a:rPr lang="en-US" dirty="0" err="1"/>
              <a:t>Techvidvan</a:t>
            </a:r>
            <a:r>
              <a:rPr lang="en-US" dirty="0"/>
              <a:t> Team. (2020, May 6). Cluster Analysis in R – Complete Guide on Clustering in R. </a:t>
            </a:r>
          </a:p>
          <a:p>
            <a:pPr marL="0" indent="0">
              <a:buNone/>
            </a:pPr>
            <a:r>
              <a:rPr lang="en-US" dirty="0"/>
              <a:t>	https://techvidvan.com/tutorials/cluster-analysis-in-r/</a:t>
            </a:r>
          </a:p>
          <a:p>
            <a:pPr marL="0" indent="0">
              <a:buNone/>
            </a:pPr>
            <a:r>
              <a:rPr lang="en-US" dirty="0"/>
              <a:t>UC Business Analytics R Programming Guide. (n.d.). K-Means Cluster Analysis.</a:t>
            </a:r>
          </a:p>
          <a:p>
            <a:pPr marL="0" indent="0">
              <a:buNone/>
            </a:pPr>
            <a:r>
              <a:rPr lang="en-US" dirty="0"/>
              <a:t>	https://uc-r.github.io/kmeans_clustering</a:t>
            </a:r>
          </a:p>
          <a:p>
            <a:pPr marL="0" indent="0">
              <a:buNone/>
            </a:pPr>
            <a:r>
              <a:rPr lang="en-US" dirty="0"/>
              <a:t>UC Business Analytics R Programming Guide. (n.d.). Hierarchical Cluster Analysis.</a:t>
            </a:r>
          </a:p>
          <a:p>
            <a:pPr marL="0" indent="0">
              <a:buNone/>
            </a:pPr>
            <a:r>
              <a:rPr lang="en-US" dirty="0"/>
              <a:t>	https://uc-r.github.io/hc_clustering</a:t>
            </a:r>
          </a:p>
          <a:p>
            <a:endParaRPr lang="en-US" dirty="0"/>
          </a:p>
        </p:txBody>
      </p:sp>
    </p:spTree>
    <p:extLst>
      <p:ext uri="{BB962C8B-B14F-4D97-AF65-F5344CB8AC3E}">
        <p14:creationId xmlns:p14="http://schemas.microsoft.com/office/powerpoint/2010/main" val="22450129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BECA-CD03-479C-962C-1AF0D5746857}"/>
              </a:ext>
            </a:extLst>
          </p:cNvPr>
          <p:cNvSpPr>
            <a:spLocks noGrp="1"/>
          </p:cNvSpPr>
          <p:nvPr>
            <p:ph type="title"/>
          </p:nvPr>
        </p:nvSpPr>
        <p:spPr/>
        <p:txBody>
          <a:bodyPr/>
          <a:lstStyle/>
          <a:p>
            <a:r>
              <a:rPr lang="en-US" b="1" dirty="0" err="1"/>
              <a:t>Github</a:t>
            </a:r>
            <a:r>
              <a:rPr lang="en-US" b="1" dirty="0"/>
              <a:t> Link</a:t>
            </a:r>
          </a:p>
        </p:txBody>
      </p:sp>
      <p:sp>
        <p:nvSpPr>
          <p:cNvPr id="3" name="Content Placeholder 2">
            <a:extLst>
              <a:ext uri="{FF2B5EF4-FFF2-40B4-BE49-F238E27FC236}">
                <a16:creationId xmlns:a16="http://schemas.microsoft.com/office/drawing/2014/main" id="{42D778D2-2CE0-483C-ABB1-E353C5C982AF}"/>
              </a:ext>
            </a:extLst>
          </p:cNvPr>
          <p:cNvSpPr>
            <a:spLocks noGrp="1"/>
          </p:cNvSpPr>
          <p:nvPr>
            <p:ph idx="1"/>
          </p:nvPr>
        </p:nvSpPr>
        <p:spPr>
          <a:xfrm>
            <a:off x="2295437" y="2805040"/>
            <a:ext cx="7601125" cy="623960"/>
          </a:xfrm>
          <a:solidFill>
            <a:schemeClr val="accent6">
              <a:lumMod val="20000"/>
              <a:lumOff val="80000"/>
            </a:schemeClr>
          </a:solidFill>
          <a:ln>
            <a:noFill/>
          </a:ln>
        </p:spPr>
        <p:txBody>
          <a:bodyPr anchor="ctr"/>
          <a:lstStyle/>
          <a:p>
            <a:pPr marL="0" indent="0" algn="ctr">
              <a:buNone/>
            </a:pPr>
            <a:r>
              <a:rPr lang="en-US" dirty="0"/>
              <a:t>https://github.com/ramsetta/NBAPlayerClustering</a:t>
            </a:r>
          </a:p>
        </p:txBody>
      </p:sp>
    </p:spTree>
    <p:extLst>
      <p:ext uri="{BB962C8B-B14F-4D97-AF65-F5344CB8AC3E}">
        <p14:creationId xmlns:p14="http://schemas.microsoft.com/office/powerpoint/2010/main" val="26733737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9DFF56F-6AF9-4D6E-8D9E-025AE377C13C}"/>
              </a:ext>
            </a:extLst>
          </p:cNvPr>
          <p:cNvSpPr txBox="1">
            <a:spLocks/>
          </p:cNvSpPr>
          <p:nvPr/>
        </p:nvSpPr>
        <p:spPr>
          <a:xfrm>
            <a:off x="0" y="4060829"/>
            <a:ext cx="12192000" cy="2387600"/>
          </a:xfrm>
          <a:prstGeom prst="rect">
            <a:avLst/>
          </a:prstGeom>
          <a:solidFill>
            <a:schemeClr val="tx1">
              <a:alpha val="6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rPr>
              <a:t>Appendix</a:t>
            </a:r>
            <a:endParaRPr lang="en-US" dirty="0">
              <a:solidFill>
                <a:schemeClr val="bg1"/>
              </a:solidFill>
            </a:endParaRPr>
          </a:p>
        </p:txBody>
      </p:sp>
    </p:spTree>
    <p:extLst>
      <p:ext uri="{BB962C8B-B14F-4D97-AF65-F5344CB8AC3E}">
        <p14:creationId xmlns:p14="http://schemas.microsoft.com/office/powerpoint/2010/main" val="1315670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0079C22-8018-4CB6-9E22-B8F87D54875B}"/>
              </a:ext>
            </a:extLst>
          </p:cNvPr>
          <p:cNvSpPr txBox="1">
            <a:spLocks/>
          </p:cNvSpPr>
          <p:nvPr/>
        </p:nvSpPr>
        <p:spPr>
          <a:xfrm>
            <a:off x="0" y="4060829"/>
            <a:ext cx="12192000" cy="2387600"/>
          </a:xfrm>
          <a:prstGeom prst="rect">
            <a:avLst/>
          </a:prstGeom>
          <a:solidFill>
            <a:schemeClr val="tx1">
              <a:alpha val="6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rPr>
              <a:t>Offensive Scoring Clusters</a:t>
            </a:r>
            <a:endParaRPr lang="en-US" dirty="0">
              <a:solidFill>
                <a:schemeClr val="bg1"/>
              </a:solidFill>
            </a:endParaRPr>
          </a:p>
        </p:txBody>
      </p:sp>
    </p:spTree>
    <p:extLst>
      <p:ext uri="{BB962C8B-B14F-4D97-AF65-F5344CB8AC3E}">
        <p14:creationId xmlns:p14="http://schemas.microsoft.com/office/powerpoint/2010/main" val="4074388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E08AD-4E38-4258-BDDA-CC453E729D4D}"/>
              </a:ext>
            </a:extLst>
          </p:cNvPr>
          <p:cNvSpPr>
            <a:spLocks noGrp="1"/>
          </p:cNvSpPr>
          <p:nvPr>
            <p:ph type="title"/>
          </p:nvPr>
        </p:nvSpPr>
        <p:spPr/>
        <p:txBody>
          <a:bodyPr/>
          <a:lstStyle/>
          <a:p>
            <a:r>
              <a:rPr lang="en-US" b="1" dirty="0"/>
              <a:t>Data Set Description</a:t>
            </a:r>
          </a:p>
        </p:txBody>
      </p:sp>
      <p:sp>
        <p:nvSpPr>
          <p:cNvPr id="4" name="TextBox 3">
            <a:extLst>
              <a:ext uri="{FF2B5EF4-FFF2-40B4-BE49-F238E27FC236}">
                <a16:creationId xmlns:a16="http://schemas.microsoft.com/office/drawing/2014/main" id="{7764BBFE-034E-4B24-8C06-7D1B03023B50}"/>
              </a:ext>
            </a:extLst>
          </p:cNvPr>
          <p:cNvSpPr txBox="1"/>
          <p:nvPr/>
        </p:nvSpPr>
        <p:spPr>
          <a:xfrm>
            <a:off x="-11185" y="6642556"/>
            <a:ext cx="3892492" cy="215444"/>
          </a:xfrm>
          <a:prstGeom prst="rect">
            <a:avLst/>
          </a:prstGeom>
          <a:noFill/>
        </p:spPr>
        <p:txBody>
          <a:bodyPr wrap="square" rtlCol="0">
            <a:spAutoFit/>
          </a:bodyPr>
          <a:lstStyle/>
          <a:p>
            <a:r>
              <a:rPr lang="en-US" sz="800" dirty="0"/>
              <a:t>Source: https://www.basketball-reference.com/leagues/NBA_2020_shooting.html</a:t>
            </a:r>
          </a:p>
        </p:txBody>
      </p:sp>
      <p:sp>
        <p:nvSpPr>
          <p:cNvPr id="6" name="Content Placeholder 5">
            <a:extLst>
              <a:ext uri="{FF2B5EF4-FFF2-40B4-BE49-F238E27FC236}">
                <a16:creationId xmlns:a16="http://schemas.microsoft.com/office/drawing/2014/main" id="{A7E2AA57-61EE-4B34-AAAE-421353AFCEC6}"/>
              </a:ext>
            </a:extLst>
          </p:cNvPr>
          <p:cNvSpPr>
            <a:spLocks noGrp="1"/>
          </p:cNvSpPr>
          <p:nvPr>
            <p:ph idx="1"/>
          </p:nvPr>
        </p:nvSpPr>
        <p:spPr>
          <a:xfrm>
            <a:off x="125337" y="1853122"/>
            <a:ext cx="3621705" cy="4789434"/>
          </a:xfrm>
        </p:spPr>
        <p:txBody>
          <a:bodyPr>
            <a:noAutofit/>
          </a:bodyPr>
          <a:lstStyle/>
          <a:p>
            <a:pPr marL="0" indent="0">
              <a:buNone/>
            </a:pPr>
            <a:r>
              <a:rPr lang="en-US" sz="1400" b="1" dirty="0">
                <a:solidFill>
                  <a:srgbClr val="C00000"/>
                </a:solidFill>
              </a:rPr>
              <a:t>Row Number</a:t>
            </a:r>
          </a:p>
          <a:p>
            <a:pPr marL="0" indent="0">
              <a:buNone/>
            </a:pPr>
            <a:r>
              <a:rPr lang="en-US" sz="1400" b="1" dirty="0">
                <a:solidFill>
                  <a:srgbClr val="C00000"/>
                </a:solidFill>
              </a:rPr>
              <a:t>Player</a:t>
            </a:r>
            <a:r>
              <a:rPr lang="en-US" sz="1400" dirty="0">
                <a:solidFill>
                  <a:srgbClr val="C00000"/>
                </a:solidFill>
              </a:rPr>
              <a:t> = Player Name</a:t>
            </a:r>
          </a:p>
          <a:p>
            <a:pPr marL="0" indent="0">
              <a:buNone/>
            </a:pPr>
            <a:r>
              <a:rPr lang="en-US" sz="1400" b="1" dirty="0">
                <a:solidFill>
                  <a:srgbClr val="C00000"/>
                </a:solidFill>
              </a:rPr>
              <a:t>Tm</a:t>
            </a:r>
            <a:r>
              <a:rPr lang="en-US" sz="1400" dirty="0">
                <a:solidFill>
                  <a:srgbClr val="C00000"/>
                </a:solidFill>
              </a:rPr>
              <a:t> = Team Player Plays For</a:t>
            </a:r>
          </a:p>
          <a:p>
            <a:pPr marL="0" indent="0">
              <a:buNone/>
            </a:pPr>
            <a:r>
              <a:rPr lang="en-US" sz="1400" b="1" dirty="0">
                <a:solidFill>
                  <a:srgbClr val="C00000"/>
                </a:solidFill>
              </a:rPr>
              <a:t>Age</a:t>
            </a:r>
            <a:r>
              <a:rPr lang="en-US" sz="1400" dirty="0">
                <a:solidFill>
                  <a:srgbClr val="C00000"/>
                </a:solidFill>
              </a:rPr>
              <a:t> = Age of Player</a:t>
            </a:r>
          </a:p>
          <a:p>
            <a:pPr marL="0" indent="0">
              <a:buNone/>
            </a:pPr>
            <a:r>
              <a:rPr lang="en-US" sz="1400" b="1" dirty="0">
                <a:solidFill>
                  <a:srgbClr val="C00000"/>
                </a:solidFill>
              </a:rPr>
              <a:t>G</a:t>
            </a:r>
            <a:r>
              <a:rPr lang="en-US" sz="1400" dirty="0">
                <a:solidFill>
                  <a:srgbClr val="C00000"/>
                </a:solidFill>
              </a:rPr>
              <a:t> = Games Played</a:t>
            </a:r>
          </a:p>
          <a:p>
            <a:pPr marL="0" indent="0">
              <a:buNone/>
            </a:pPr>
            <a:r>
              <a:rPr lang="en-US" sz="1400" b="1" dirty="0">
                <a:solidFill>
                  <a:srgbClr val="C00000"/>
                </a:solidFill>
              </a:rPr>
              <a:t>MP</a:t>
            </a:r>
            <a:r>
              <a:rPr lang="en-US" sz="1400" dirty="0">
                <a:solidFill>
                  <a:srgbClr val="C00000"/>
                </a:solidFill>
              </a:rPr>
              <a:t> = Total Minutes Played</a:t>
            </a:r>
          </a:p>
          <a:p>
            <a:pPr marL="0" indent="0">
              <a:buNone/>
            </a:pPr>
            <a:r>
              <a:rPr lang="en-US" sz="1400" b="1" dirty="0">
                <a:solidFill>
                  <a:schemeClr val="accent1">
                    <a:lumMod val="75000"/>
                  </a:schemeClr>
                </a:solidFill>
              </a:rPr>
              <a:t>FG. </a:t>
            </a:r>
            <a:r>
              <a:rPr lang="en-US" sz="1400" dirty="0">
                <a:solidFill>
                  <a:schemeClr val="accent1">
                    <a:lumMod val="75000"/>
                  </a:schemeClr>
                </a:solidFill>
              </a:rPr>
              <a:t>= Field Goal Percentage</a:t>
            </a:r>
          </a:p>
          <a:p>
            <a:pPr marL="0" indent="0">
              <a:buNone/>
            </a:pPr>
            <a:r>
              <a:rPr lang="en-US" sz="1400" b="1" dirty="0">
                <a:solidFill>
                  <a:schemeClr val="accent1">
                    <a:lumMod val="75000"/>
                  </a:schemeClr>
                </a:solidFill>
              </a:rPr>
              <a:t>Dist. </a:t>
            </a:r>
            <a:r>
              <a:rPr lang="en-US" sz="1400" dirty="0">
                <a:solidFill>
                  <a:schemeClr val="accent1">
                    <a:lumMod val="75000"/>
                  </a:schemeClr>
                </a:solidFill>
              </a:rPr>
              <a:t>= Average distance (feet) of Field Goal Attempted</a:t>
            </a:r>
          </a:p>
          <a:p>
            <a:pPr marL="0" indent="0">
              <a:buNone/>
            </a:pPr>
            <a:r>
              <a:rPr lang="en-US" sz="1400" b="1" dirty="0">
                <a:solidFill>
                  <a:schemeClr val="accent1">
                    <a:lumMod val="75000"/>
                  </a:schemeClr>
                </a:solidFill>
              </a:rPr>
              <a:t>X2P_X.of.FGA.by.Distance </a:t>
            </a:r>
            <a:r>
              <a:rPr lang="en-US" sz="1400" dirty="0">
                <a:solidFill>
                  <a:schemeClr val="accent1">
                    <a:lumMod val="75000"/>
                  </a:schemeClr>
                </a:solidFill>
              </a:rPr>
              <a:t>= Percent of Two-Point Field Goals Attempted</a:t>
            </a:r>
          </a:p>
          <a:p>
            <a:pPr marL="0" indent="0">
              <a:buNone/>
            </a:pPr>
            <a:r>
              <a:rPr lang="en-US" sz="1400" b="1" dirty="0">
                <a:solidFill>
                  <a:schemeClr val="accent1">
                    <a:lumMod val="75000"/>
                  </a:schemeClr>
                </a:solidFill>
              </a:rPr>
              <a:t>X0.3P_X.of.FGA.by.Distance </a:t>
            </a:r>
            <a:r>
              <a:rPr lang="en-US" sz="1400" dirty="0">
                <a:solidFill>
                  <a:schemeClr val="accent1">
                    <a:lumMod val="75000"/>
                  </a:schemeClr>
                </a:solidFill>
              </a:rPr>
              <a:t>= Percent of Field Goals Attempted From 0-3 Feet</a:t>
            </a:r>
          </a:p>
          <a:p>
            <a:pPr marL="0" indent="0">
              <a:buNone/>
            </a:pPr>
            <a:r>
              <a:rPr lang="en-US" sz="1400" b="1" dirty="0">
                <a:solidFill>
                  <a:schemeClr val="accent1">
                    <a:lumMod val="75000"/>
                  </a:schemeClr>
                </a:solidFill>
              </a:rPr>
              <a:t>X3.10P_X.of.FGA.by.Distance </a:t>
            </a:r>
            <a:r>
              <a:rPr lang="en-US" sz="1400" dirty="0">
                <a:solidFill>
                  <a:schemeClr val="accent1">
                    <a:lumMod val="75000"/>
                  </a:schemeClr>
                </a:solidFill>
              </a:rPr>
              <a:t>= Percent of Field Goals Attempted From 3-10 Feet</a:t>
            </a:r>
          </a:p>
          <a:p>
            <a:pPr marL="0" indent="0">
              <a:buNone/>
            </a:pPr>
            <a:r>
              <a:rPr lang="en-US" sz="1400" b="1" dirty="0">
                <a:solidFill>
                  <a:schemeClr val="accent1">
                    <a:lumMod val="75000"/>
                  </a:schemeClr>
                </a:solidFill>
              </a:rPr>
              <a:t>X10.16P_X.of.FGA.by.Distance </a:t>
            </a:r>
            <a:r>
              <a:rPr lang="en-US" sz="1400" dirty="0">
                <a:solidFill>
                  <a:schemeClr val="accent1">
                    <a:lumMod val="75000"/>
                  </a:schemeClr>
                </a:solidFill>
              </a:rPr>
              <a:t>= Percent of Field Goals Attempted From 10-16 Feet</a:t>
            </a:r>
            <a:endParaRPr lang="en-US" sz="1400" dirty="0"/>
          </a:p>
        </p:txBody>
      </p:sp>
      <p:sp>
        <p:nvSpPr>
          <p:cNvPr id="8" name="Content Placeholder 5">
            <a:extLst>
              <a:ext uri="{FF2B5EF4-FFF2-40B4-BE49-F238E27FC236}">
                <a16:creationId xmlns:a16="http://schemas.microsoft.com/office/drawing/2014/main" id="{61859B28-FE2D-41AB-8455-E3DE61800517}"/>
              </a:ext>
            </a:extLst>
          </p:cNvPr>
          <p:cNvSpPr txBox="1">
            <a:spLocks/>
          </p:cNvSpPr>
          <p:nvPr/>
        </p:nvSpPr>
        <p:spPr>
          <a:xfrm>
            <a:off x="3763820" y="1853122"/>
            <a:ext cx="4373073" cy="45709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accent1">
                    <a:lumMod val="75000"/>
                  </a:schemeClr>
                </a:solidFill>
              </a:rPr>
              <a:t>X16.3P_X.of.FGA.by.Distance </a:t>
            </a:r>
            <a:r>
              <a:rPr lang="en-US" sz="1400" dirty="0">
                <a:solidFill>
                  <a:schemeClr val="accent1">
                    <a:lumMod val="75000"/>
                  </a:schemeClr>
                </a:solidFill>
              </a:rPr>
              <a:t>= Percent of Field Goals Attempted From 16-30 Feet</a:t>
            </a:r>
          </a:p>
          <a:p>
            <a:pPr marL="0" indent="0">
              <a:buNone/>
            </a:pPr>
            <a:r>
              <a:rPr lang="en-US" sz="1400" b="1" dirty="0">
                <a:solidFill>
                  <a:schemeClr val="accent1">
                    <a:lumMod val="75000"/>
                  </a:schemeClr>
                </a:solidFill>
              </a:rPr>
              <a:t>X3P_X.of.FGA.by.Distance </a:t>
            </a:r>
            <a:r>
              <a:rPr lang="en-US" sz="1400" dirty="0">
                <a:solidFill>
                  <a:schemeClr val="accent1">
                    <a:lumMod val="75000"/>
                  </a:schemeClr>
                </a:solidFill>
              </a:rPr>
              <a:t>= Percent of Three-Point Field Goals Attempted</a:t>
            </a:r>
            <a:endParaRPr lang="en-US" sz="1400" b="1" dirty="0">
              <a:solidFill>
                <a:schemeClr val="accent1">
                  <a:lumMod val="75000"/>
                </a:schemeClr>
              </a:solidFill>
            </a:endParaRPr>
          </a:p>
          <a:p>
            <a:pPr marL="0" indent="0">
              <a:buNone/>
            </a:pPr>
            <a:r>
              <a:rPr lang="en-US" sz="1400" b="1" dirty="0">
                <a:solidFill>
                  <a:schemeClr val="accent1">
                    <a:lumMod val="75000"/>
                  </a:schemeClr>
                </a:solidFill>
              </a:rPr>
              <a:t>X2P_FG.by.Distance </a:t>
            </a:r>
            <a:r>
              <a:rPr lang="en-US" sz="1400" dirty="0">
                <a:solidFill>
                  <a:schemeClr val="accent1">
                    <a:lumMod val="75000"/>
                  </a:schemeClr>
                </a:solidFill>
              </a:rPr>
              <a:t>= Percent of Two-Point Field Goals Made</a:t>
            </a:r>
          </a:p>
          <a:p>
            <a:pPr marL="0" indent="0">
              <a:buNone/>
            </a:pPr>
            <a:r>
              <a:rPr lang="en-US" sz="1400" b="1" dirty="0">
                <a:solidFill>
                  <a:schemeClr val="accent1">
                    <a:lumMod val="75000"/>
                  </a:schemeClr>
                </a:solidFill>
              </a:rPr>
              <a:t>X0.3_FG.by.Distance </a:t>
            </a:r>
            <a:r>
              <a:rPr lang="en-US" sz="1400" dirty="0">
                <a:solidFill>
                  <a:schemeClr val="accent1">
                    <a:lumMod val="75000"/>
                  </a:schemeClr>
                </a:solidFill>
              </a:rPr>
              <a:t>= Percent of Field Goals Made From 0-3 Feet</a:t>
            </a:r>
          </a:p>
          <a:p>
            <a:pPr marL="0" indent="0">
              <a:buNone/>
            </a:pPr>
            <a:r>
              <a:rPr lang="en-US" sz="1400" b="1" dirty="0">
                <a:solidFill>
                  <a:schemeClr val="accent1">
                    <a:lumMod val="75000"/>
                  </a:schemeClr>
                </a:solidFill>
              </a:rPr>
              <a:t>X3.10_FG.by.Distance </a:t>
            </a:r>
            <a:r>
              <a:rPr lang="en-US" sz="1400" dirty="0">
                <a:solidFill>
                  <a:schemeClr val="accent1">
                    <a:lumMod val="75000"/>
                  </a:schemeClr>
                </a:solidFill>
              </a:rPr>
              <a:t>= Percent of Field Goals Made From 3-10 Feet</a:t>
            </a:r>
          </a:p>
          <a:p>
            <a:pPr marL="0" indent="0">
              <a:buNone/>
            </a:pPr>
            <a:r>
              <a:rPr lang="en-US" sz="1400" b="1" dirty="0">
                <a:solidFill>
                  <a:schemeClr val="accent1">
                    <a:lumMod val="75000"/>
                  </a:schemeClr>
                </a:solidFill>
              </a:rPr>
              <a:t>X10.16_FG.by.Distance </a:t>
            </a:r>
            <a:r>
              <a:rPr lang="en-US" sz="1400" dirty="0">
                <a:solidFill>
                  <a:schemeClr val="accent1">
                    <a:lumMod val="75000"/>
                  </a:schemeClr>
                </a:solidFill>
              </a:rPr>
              <a:t>= Percent of Field Goals Made From 10-16 Feet</a:t>
            </a:r>
          </a:p>
          <a:p>
            <a:pPr marL="0" indent="0">
              <a:buNone/>
            </a:pPr>
            <a:r>
              <a:rPr lang="en-US" sz="1400" b="1" dirty="0">
                <a:solidFill>
                  <a:schemeClr val="accent1">
                    <a:lumMod val="75000"/>
                  </a:schemeClr>
                </a:solidFill>
              </a:rPr>
              <a:t>X16.3P_FG.by.Distance </a:t>
            </a:r>
            <a:r>
              <a:rPr lang="en-US" sz="1400" dirty="0">
                <a:solidFill>
                  <a:schemeClr val="accent1">
                    <a:lumMod val="75000"/>
                  </a:schemeClr>
                </a:solidFill>
              </a:rPr>
              <a:t>= Percent of Field Goals Made From 16-30 Feet</a:t>
            </a:r>
          </a:p>
          <a:p>
            <a:pPr marL="0" indent="0">
              <a:buNone/>
            </a:pPr>
            <a:r>
              <a:rPr lang="en-US" sz="1400" b="1" dirty="0">
                <a:solidFill>
                  <a:schemeClr val="accent1">
                    <a:lumMod val="75000"/>
                  </a:schemeClr>
                </a:solidFill>
              </a:rPr>
              <a:t>X3P_FG.by.Distance </a:t>
            </a:r>
            <a:r>
              <a:rPr lang="en-US" sz="1400" dirty="0">
                <a:solidFill>
                  <a:schemeClr val="accent1">
                    <a:lumMod val="75000"/>
                  </a:schemeClr>
                </a:solidFill>
              </a:rPr>
              <a:t>= Percent of Three-Point Field Goals Made</a:t>
            </a:r>
          </a:p>
          <a:p>
            <a:pPr marL="0" indent="0">
              <a:buNone/>
            </a:pPr>
            <a:r>
              <a:rPr lang="en-US" sz="1400" b="1" dirty="0">
                <a:solidFill>
                  <a:schemeClr val="accent1">
                    <a:lumMod val="75000"/>
                  </a:schemeClr>
                </a:solidFill>
              </a:rPr>
              <a:t>X2P_of.FG.Ast’d </a:t>
            </a:r>
            <a:r>
              <a:rPr lang="en-US" sz="1400" dirty="0">
                <a:solidFill>
                  <a:schemeClr val="accent1">
                    <a:lumMod val="75000"/>
                  </a:schemeClr>
                </a:solidFill>
              </a:rPr>
              <a:t>= Percent of Two-Point Field Goals Made With Assist</a:t>
            </a:r>
          </a:p>
          <a:p>
            <a:pPr marL="0" indent="0">
              <a:buNone/>
            </a:pPr>
            <a:endParaRPr lang="en-US" sz="1400" dirty="0"/>
          </a:p>
          <a:p>
            <a:endParaRPr lang="en-US" sz="1400" dirty="0"/>
          </a:p>
          <a:p>
            <a:endParaRPr lang="en-US" sz="1400" dirty="0"/>
          </a:p>
          <a:p>
            <a:endParaRPr lang="en-US" sz="1400" dirty="0"/>
          </a:p>
          <a:p>
            <a:endParaRPr lang="en-US" sz="1400" dirty="0"/>
          </a:p>
        </p:txBody>
      </p:sp>
      <p:sp>
        <p:nvSpPr>
          <p:cNvPr id="11" name="Content Placeholder 5">
            <a:extLst>
              <a:ext uri="{FF2B5EF4-FFF2-40B4-BE49-F238E27FC236}">
                <a16:creationId xmlns:a16="http://schemas.microsoft.com/office/drawing/2014/main" id="{1C221EB0-7BBA-4834-8388-88DAF96CD5C2}"/>
              </a:ext>
            </a:extLst>
          </p:cNvPr>
          <p:cNvSpPr txBox="1">
            <a:spLocks/>
          </p:cNvSpPr>
          <p:nvPr/>
        </p:nvSpPr>
        <p:spPr>
          <a:xfrm>
            <a:off x="8151879" y="1824624"/>
            <a:ext cx="3779067" cy="19925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accent1">
                    <a:lumMod val="75000"/>
                  </a:schemeClr>
                </a:solidFill>
              </a:rPr>
              <a:t>X3P_of.FG.Ast’d </a:t>
            </a:r>
            <a:r>
              <a:rPr lang="en-US" sz="1400" dirty="0">
                <a:solidFill>
                  <a:schemeClr val="accent1">
                    <a:lumMod val="75000"/>
                  </a:schemeClr>
                </a:solidFill>
              </a:rPr>
              <a:t>= Percent of Three-Point Field Goals Made With Assist</a:t>
            </a:r>
          </a:p>
          <a:p>
            <a:pPr marL="0" indent="0">
              <a:buNone/>
            </a:pPr>
            <a:r>
              <a:rPr lang="en-US" sz="1400" b="1" dirty="0" err="1">
                <a:solidFill>
                  <a:schemeClr val="accent1">
                    <a:lumMod val="75000"/>
                  </a:schemeClr>
                </a:solidFill>
              </a:rPr>
              <a:t>X.FGA_Dunks</a:t>
            </a:r>
            <a:r>
              <a:rPr lang="en-US" sz="1400" b="1" dirty="0">
                <a:solidFill>
                  <a:schemeClr val="accent1">
                    <a:lumMod val="75000"/>
                  </a:schemeClr>
                </a:solidFill>
              </a:rPr>
              <a:t> </a:t>
            </a:r>
            <a:r>
              <a:rPr lang="en-US" sz="1400" dirty="0">
                <a:solidFill>
                  <a:schemeClr val="accent1">
                    <a:lumMod val="75000"/>
                  </a:schemeClr>
                </a:solidFill>
              </a:rPr>
              <a:t>= Percent of Dunks Attempted</a:t>
            </a:r>
          </a:p>
          <a:p>
            <a:pPr marL="0" indent="0">
              <a:buNone/>
            </a:pPr>
            <a:r>
              <a:rPr lang="en-US" sz="1400" b="1" dirty="0" err="1">
                <a:solidFill>
                  <a:schemeClr val="accent1">
                    <a:lumMod val="75000"/>
                  </a:schemeClr>
                </a:solidFill>
              </a:rPr>
              <a:t>X_Dunks</a:t>
            </a:r>
            <a:r>
              <a:rPr lang="en-US" sz="1400" b="1" dirty="0">
                <a:solidFill>
                  <a:schemeClr val="accent1">
                    <a:lumMod val="75000"/>
                  </a:schemeClr>
                </a:solidFill>
              </a:rPr>
              <a:t> </a:t>
            </a:r>
            <a:r>
              <a:rPr lang="en-US" sz="1400" dirty="0">
                <a:solidFill>
                  <a:schemeClr val="accent1">
                    <a:lumMod val="75000"/>
                  </a:schemeClr>
                </a:solidFill>
              </a:rPr>
              <a:t>= Number of Dunks Made</a:t>
            </a:r>
          </a:p>
          <a:p>
            <a:pPr marL="0" indent="0">
              <a:buNone/>
            </a:pPr>
            <a:r>
              <a:rPr lang="en-US" sz="1400" b="1" dirty="0">
                <a:solidFill>
                  <a:schemeClr val="accent1">
                    <a:lumMod val="75000"/>
                  </a:schemeClr>
                </a:solidFill>
              </a:rPr>
              <a:t>X.3PA_Corner.3s </a:t>
            </a:r>
            <a:r>
              <a:rPr lang="en-US" sz="1400" dirty="0">
                <a:solidFill>
                  <a:schemeClr val="accent1">
                    <a:lumMod val="75000"/>
                  </a:schemeClr>
                </a:solidFill>
              </a:rPr>
              <a:t>= Percent of Corner 3’s Attempted</a:t>
            </a:r>
          </a:p>
          <a:p>
            <a:pPr marL="0" indent="0">
              <a:buNone/>
            </a:pPr>
            <a:r>
              <a:rPr lang="en-US" sz="1400" b="1" dirty="0">
                <a:solidFill>
                  <a:schemeClr val="accent1">
                    <a:lumMod val="75000"/>
                  </a:schemeClr>
                </a:solidFill>
              </a:rPr>
              <a:t>X3P._Corner.3s </a:t>
            </a:r>
            <a:r>
              <a:rPr lang="en-US" sz="1400" dirty="0">
                <a:solidFill>
                  <a:schemeClr val="accent1">
                    <a:lumMod val="75000"/>
                  </a:schemeClr>
                </a:solidFill>
              </a:rPr>
              <a:t>= Percent of Corner 3’s Made</a:t>
            </a:r>
            <a:endParaRPr lang="en-US" sz="1400" dirty="0"/>
          </a:p>
        </p:txBody>
      </p:sp>
      <p:sp>
        <p:nvSpPr>
          <p:cNvPr id="12" name="TextBox 11">
            <a:extLst>
              <a:ext uri="{FF2B5EF4-FFF2-40B4-BE49-F238E27FC236}">
                <a16:creationId xmlns:a16="http://schemas.microsoft.com/office/drawing/2014/main" id="{8EF376D0-FE0F-4554-AF5C-414DDB78C5FF}"/>
              </a:ext>
            </a:extLst>
          </p:cNvPr>
          <p:cNvSpPr txBox="1"/>
          <p:nvPr/>
        </p:nvSpPr>
        <p:spPr>
          <a:xfrm>
            <a:off x="1942328" y="1431813"/>
            <a:ext cx="3888226" cy="307777"/>
          </a:xfrm>
          <a:prstGeom prst="rect">
            <a:avLst/>
          </a:prstGeom>
          <a:noFill/>
        </p:spPr>
        <p:txBody>
          <a:bodyPr wrap="square" rtlCol="0">
            <a:spAutoFit/>
          </a:bodyPr>
          <a:lstStyle/>
          <a:p>
            <a:pPr algn="ctr"/>
            <a:r>
              <a:rPr lang="en-US" sz="1400" b="1" dirty="0">
                <a:solidFill>
                  <a:schemeClr val="accent1">
                    <a:lumMod val="75000"/>
                  </a:schemeClr>
                </a:solidFill>
              </a:rPr>
              <a:t>Column Used for Clustering</a:t>
            </a:r>
            <a:r>
              <a:rPr lang="en-US" sz="1400" dirty="0">
                <a:solidFill>
                  <a:schemeClr val="accent1">
                    <a:lumMod val="75000"/>
                  </a:schemeClr>
                </a:solidFill>
              </a:rPr>
              <a:t> </a:t>
            </a:r>
            <a:r>
              <a:rPr lang="en-US" sz="1400" b="1" dirty="0"/>
              <a:t>|</a:t>
            </a:r>
            <a:r>
              <a:rPr lang="en-US" sz="1400" dirty="0"/>
              <a:t> </a:t>
            </a:r>
            <a:r>
              <a:rPr lang="en-US" sz="1400" b="1" dirty="0">
                <a:solidFill>
                  <a:srgbClr val="C00000"/>
                </a:solidFill>
              </a:rPr>
              <a:t>Column Removed</a:t>
            </a:r>
            <a:endParaRPr lang="en-US" sz="1400" b="1" dirty="0">
              <a:solidFill>
                <a:schemeClr val="accent4">
                  <a:lumMod val="75000"/>
                </a:schemeClr>
              </a:solidFill>
            </a:endParaRPr>
          </a:p>
        </p:txBody>
      </p:sp>
      <p:sp>
        <p:nvSpPr>
          <p:cNvPr id="14" name="TextBox 13">
            <a:extLst>
              <a:ext uri="{FF2B5EF4-FFF2-40B4-BE49-F238E27FC236}">
                <a16:creationId xmlns:a16="http://schemas.microsoft.com/office/drawing/2014/main" id="{C1325371-8DF3-4E30-B674-6671DC5E767B}"/>
              </a:ext>
            </a:extLst>
          </p:cNvPr>
          <p:cNvSpPr txBox="1"/>
          <p:nvPr/>
        </p:nvSpPr>
        <p:spPr>
          <a:xfrm>
            <a:off x="8089209" y="4353092"/>
            <a:ext cx="4040121" cy="2215991"/>
          </a:xfrm>
          <a:prstGeom prst="rect">
            <a:avLst/>
          </a:prstGeom>
          <a:solidFill>
            <a:schemeClr val="bg1">
              <a:lumMod val="95000"/>
            </a:schemeClr>
          </a:solidFill>
        </p:spPr>
        <p:txBody>
          <a:bodyPr wrap="square" rtlCol="0">
            <a:spAutoFit/>
          </a:bodyPr>
          <a:lstStyle/>
          <a:p>
            <a:r>
              <a:rPr lang="en-US" sz="1400" b="1" dirty="0">
                <a:solidFill>
                  <a:srgbClr val="065381"/>
                </a:solidFill>
              </a:rPr>
              <a:t>Data Cleaning </a:t>
            </a:r>
            <a:endParaRPr lang="en-US" sz="1400" dirty="0">
              <a:solidFill>
                <a:srgbClr val="065381"/>
              </a:solidFill>
            </a:endParaRPr>
          </a:p>
          <a:p>
            <a:pPr marL="171450" indent="-171450">
              <a:buFont typeface="Wingdings" panose="05000000000000000000" pitchFamily="2" charset="2"/>
              <a:buChar char="Ø"/>
            </a:pPr>
            <a:r>
              <a:rPr lang="en-US" sz="1200" dirty="0"/>
              <a:t>Data set contained 467 NA values</a:t>
            </a:r>
          </a:p>
          <a:p>
            <a:pPr marL="628650" lvl="1" indent="-171450">
              <a:buFont typeface="Wingdings" panose="05000000000000000000" pitchFamily="2" charset="2"/>
              <a:buChar char="Ø"/>
            </a:pPr>
            <a:r>
              <a:rPr lang="en-US" sz="1200" dirty="0"/>
              <a:t>Converted to values of ‘0’</a:t>
            </a:r>
          </a:p>
          <a:p>
            <a:pPr marL="171450" indent="-171450">
              <a:buFont typeface="Wingdings" panose="05000000000000000000" pitchFamily="2" charset="2"/>
              <a:buChar char="Ø"/>
            </a:pPr>
            <a:r>
              <a:rPr lang="en-US" sz="1200" dirty="0"/>
              <a:t>Data narrowed down to top 100 players by minutes played (G/MP &gt; 29.35 minutes per game) for cluster analysis</a:t>
            </a:r>
          </a:p>
          <a:p>
            <a:pPr marL="171450" indent="-171450">
              <a:buFont typeface="Wingdings" panose="05000000000000000000" pitchFamily="2" charset="2"/>
              <a:buChar char="Ø"/>
            </a:pPr>
            <a:r>
              <a:rPr lang="en-US" sz="1200" dirty="0"/>
              <a:t>All data values normalized for cluster accuracy </a:t>
            </a:r>
          </a:p>
          <a:p>
            <a:r>
              <a:rPr lang="en-US" sz="1400" b="1" dirty="0">
                <a:solidFill>
                  <a:srgbClr val="E34856"/>
                </a:solidFill>
              </a:rPr>
              <a:t>Feature Engineering </a:t>
            </a:r>
            <a:endParaRPr lang="en-US" sz="1400" dirty="0">
              <a:solidFill>
                <a:srgbClr val="E34856"/>
              </a:solidFill>
            </a:endParaRPr>
          </a:p>
          <a:p>
            <a:pPr marL="171450" indent="-171450">
              <a:buFont typeface="Wingdings" panose="05000000000000000000" pitchFamily="2" charset="2"/>
              <a:buChar char="Ø"/>
            </a:pPr>
            <a:r>
              <a:rPr lang="en-US" sz="1200" dirty="0"/>
              <a:t>Minutes Per Game (G/MP) used for sub-setting then removed</a:t>
            </a:r>
            <a:endParaRPr lang="en-US" sz="1200" dirty="0">
              <a:solidFill>
                <a:srgbClr val="FE912A"/>
              </a:solidFill>
            </a:endParaRPr>
          </a:p>
          <a:p>
            <a:r>
              <a:rPr lang="en-US" sz="1400" b="1" dirty="0">
                <a:solidFill>
                  <a:srgbClr val="FE912A"/>
                </a:solidFill>
              </a:rPr>
              <a:t>Final Data Set Dimensions </a:t>
            </a:r>
          </a:p>
          <a:p>
            <a:pPr marL="171450" indent="-171450">
              <a:buFont typeface="Wingdings" panose="05000000000000000000" pitchFamily="2" charset="2"/>
              <a:buChar char="Ø"/>
            </a:pPr>
            <a:r>
              <a:rPr lang="en-US" sz="1200" dirty="0"/>
              <a:t>100 rows x 21 columns</a:t>
            </a:r>
          </a:p>
        </p:txBody>
      </p:sp>
      <p:sp>
        <p:nvSpPr>
          <p:cNvPr id="16" name="TextBox 15">
            <a:extLst>
              <a:ext uri="{FF2B5EF4-FFF2-40B4-BE49-F238E27FC236}">
                <a16:creationId xmlns:a16="http://schemas.microsoft.com/office/drawing/2014/main" id="{2893BEED-0C7C-45B3-BD00-D48CAA458A48}"/>
              </a:ext>
            </a:extLst>
          </p:cNvPr>
          <p:cNvSpPr txBox="1"/>
          <p:nvPr/>
        </p:nvSpPr>
        <p:spPr>
          <a:xfrm>
            <a:off x="8805755" y="3918171"/>
            <a:ext cx="2607027" cy="442674"/>
          </a:xfrm>
          <a:prstGeom prst="roundRect">
            <a:avLst/>
          </a:prstGeom>
          <a:noFill/>
        </p:spPr>
        <p:txBody>
          <a:bodyPr wrap="square" rtlCol="0">
            <a:spAutoFit/>
          </a:bodyPr>
          <a:lstStyle/>
          <a:p>
            <a:pPr algn="ctr"/>
            <a:r>
              <a:rPr lang="en-US" sz="2000" b="1" dirty="0"/>
              <a:t>Adjustments</a:t>
            </a:r>
          </a:p>
        </p:txBody>
      </p:sp>
      <p:sp>
        <p:nvSpPr>
          <p:cNvPr id="18" name="TextBox 17">
            <a:extLst>
              <a:ext uri="{FF2B5EF4-FFF2-40B4-BE49-F238E27FC236}">
                <a16:creationId xmlns:a16="http://schemas.microsoft.com/office/drawing/2014/main" id="{DF8B5D49-55C4-4907-AA1F-20A0FF74A82F}"/>
              </a:ext>
            </a:extLst>
          </p:cNvPr>
          <p:cNvSpPr txBox="1"/>
          <p:nvPr/>
        </p:nvSpPr>
        <p:spPr>
          <a:xfrm>
            <a:off x="5933579" y="1407362"/>
            <a:ext cx="3537592" cy="307777"/>
          </a:xfrm>
          <a:prstGeom prst="rect">
            <a:avLst/>
          </a:prstGeom>
          <a:solidFill>
            <a:schemeClr val="bg1">
              <a:lumMod val="95000"/>
            </a:schemeClr>
          </a:solidFill>
        </p:spPr>
        <p:txBody>
          <a:bodyPr wrap="square" rtlCol="0">
            <a:spAutoFit/>
          </a:bodyPr>
          <a:lstStyle/>
          <a:p>
            <a:pPr algn="ctr"/>
            <a:r>
              <a:rPr lang="en-US" sz="1400" b="1" dirty="0"/>
              <a:t>Data Set Dimensions: </a:t>
            </a:r>
            <a:r>
              <a:rPr lang="en-US" sz="1400" dirty="0"/>
              <a:t>514 rows x 27 columns</a:t>
            </a:r>
          </a:p>
        </p:txBody>
      </p:sp>
    </p:spTree>
    <p:extLst>
      <p:ext uri="{BB962C8B-B14F-4D97-AF65-F5344CB8AC3E}">
        <p14:creationId xmlns:p14="http://schemas.microsoft.com/office/powerpoint/2010/main" val="753258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9E13FD-75C6-4F9F-BE8F-EF1E8E0331CC}"/>
              </a:ext>
            </a:extLst>
          </p:cNvPr>
          <p:cNvPicPr>
            <a:picLocks noChangeAspect="1"/>
          </p:cNvPicPr>
          <p:nvPr/>
        </p:nvPicPr>
        <p:blipFill>
          <a:blip r:embed="rId2"/>
          <a:stretch>
            <a:fillRect/>
          </a:stretch>
        </p:blipFill>
        <p:spPr>
          <a:xfrm>
            <a:off x="3599126" y="1690688"/>
            <a:ext cx="4745305" cy="4937578"/>
          </a:xfrm>
          <a:prstGeom prst="rect">
            <a:avLst/>
          </a:prstGeom>
          <a:effectLst>
            <a:outerShdw blurRad="63500" sx="102000" sy="102000" algn="ctr" rotWithShape="0">
              <a:prstClr val="black">
                <a:alpha val="40000"/>
              </a:prstClr>
            </a:outerShdw>
          </a:effectLst>
        </p:spPr>
      </p:pic>
      <p:sp>
        <p:nvSpPr>
          <p:cNvPr id="2" name="Title 1">
            <a:extLst>
              <a:ext uri="{FF2B5EF4-FFF2-40B4-BE49-F238E27FC236}">
                <a16:creationId xmlns:a16="http://schemas.microsoft.com/office/drawing/2014/main" id="{20E1958E-BEEC-48B7-9131-51FC64D2BEF2}"/>
              </a:ext>
            </a:extLst>
          </p:cNvPr>
          <p:cNvSpPr>
            <a:spLocks noGrp="1"/>
          </p:cNvSpPr>
          <p:nvPr>
            <p:ph type="title"/>
          </p:nvPr>
        </p:nvSpPr>
        <p:spPr/>
        <p:txBody>
          <a:bodyPr/>
          <a:lstStyle/>
          <a:p>
            <a:r>
              <a:rPr lang="en-US" b="1" dirty="0"/>
              <a:t>Correlation Plot</a:t>
            </a:r>
            <a:endParaRPr lang="en-US" dirty="0"/>
          </a:p>
        </p:txBody>
      </p:sp>
    </p:spTree>
    <p:extLst>
      <p:ext uri="{BB962C8B-B14F-4D97-AF65-F5344CB8AC3E}">
        <p14:creationId xmlns:p14="http://schemas.microsoft.com/office/powerpoint/2010/main" val="173561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E6FB8-8036-4D5A-98B5-9EE34021EAF4}"/>
              </a:ext>
            </a:extLst>
          </p:cNvPr>
          <p:cNvSpPr>
            <a:spLocks noGrp="1"/>
          </p:cNvSpPr>
          <p:nvPr>
            <p:ph type="title"/>
          </p:nvPr>
        </p:nvSpPr>
        <p:spPr/>
        <p:txBody>
          <a:bodyPr/>
          <a:lstStyle/>
          <a:p>
            <a:r>
              <a:rPr lang="en-US" b="1" dirty="0"/>
              <a:t>Cluster Optimization</a:t>
            </a:r>
            <a:endParaRPr lang="en-US" dirty="0"/>
          </a:p>
        </p:txBody>
      </p:sp>
      <p:pic>
        <p:nvPicPr>
          <p:cNvPr id="16" name="Picture 15">
            <a:extLst>
              <a:ext uri="{FF2B5EF4-FFF2-40B4-BE49-F238E27FC236}">
                <a16:creationId xmlns:a16="http://schemas.microsoft.com/office/drawing/2014/main" id="{C3613913-F9D9-4AFD-A0AB-E29C3FA5F68C}"/>
              </a:ext>
            </a:extLst>
          </p:cNvPr>
          <p:cNvPicPr>
            <a:picLocks noChangeAspect="1"/>
          </p:cNvPicPr>
          <p:nvPr/>
        </p:nvPicPr>
        <p:blipFill>
          <a:blip r:embed="rId2"/>
          <a:stretch>
            <a:fillRect/>
          </a:stretch>
        </p:blipFill>
        <p:spPr>
          <a:xfrm>
            <a:off x="4481575" y="2742580"/>
            <a:ext cx="3332257" cy="2010845"/>
          </a:xfrm>
          <a:prstGeom prst="rect">
            <a:avLst/>
          </a:prstGeom>
          <a:effectLst>
            <a:outerShdw blurRad="63500" sx="102000" sy="102000" algn="ctr" rotWithShape="0">
              <a:prstClr val="black">
                <a:alpha val="40000"/>
              </a:prstClr>
            </a:outerShdw>
          </a:effectLst>
        </p:spPr>
      </p:pic>
      <p:pic>
        <p:nvPicPr>
          <p:cNvPr id="17" name="Picture 16">
            <a:extLst>
              <a:ext uri="{FF2B5EF4-FFF2-40B4-BE49-F238E27FC236}">
                <a16:creationId xmlns:a16="http://schemas.microsoft.com/office/drawing/2014/main" id="{FD903AEF-5C35-47FD-924A-376C4604DF08}"/>
              </a:ext>
            </a:extLst>
          </p:cNvPr>
          <p:cNvPicPr>
            <a:picLocks noChangeAspect="1"/>
          </p:cNvPicPr>
          <p:nvPr/>
        </p:nvPicPr>
        <p:blipFill>
          <a:blip r:embed="rId3"/>
          <a:stretch>
            <a:fillRect/>
          </a:stretch>
        </p:blipFill>
        <p:spPr>
          <a:xfrm>
            <a:off x="8252093" y="2742580"/>
            <a:ext cx="3349808" cy="2010845"/>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5B4723D0-BAA8-4ED5-AB36-E2C2E6167491}"/>
              </a:ext>
            </a:extLst>
          </p:cNvPr>
          <p:cNvPicPr>
            <a:picLocks noChangeAspect="1"/>
          </p:cNvPicPr>
          <p:nvPr/>
        </p:nvPicPr>
        <p:blipFill>
          <a:blip r:embed="rId4"/>
          <a:stretch>
            <a:fillRect/>
          </a:stretch>
        </p:blipFill>
        <p:spPr>
          <a:xfrm>
            <a:off x="562061" y="2735698"/>
            <a:ext cx="3494324" cy="2024608"/>
          </a:xfrm>
          <a:prstGeom prst="rect">
            <a:avLst/>
          </a:prstGeom>
          <a:effectLst>
            <a:outerShdw blurRad="63500" sx="102000" sy="102000" algn="ctr" rotWithShape="0">
              <a:prstClr val="black">
                <a:alpha val="40000"/>
              </a:prstClr>
            </a:outerShdw>
          </a:effectLst>
        </p:spPr>
      </p:pic>
      <p:sp>
        <p:nvSpPr>
          <p:cNvPr id="15" name="TextBox 14">
            <a:extLst>
              <a:ext uri="{FF2B5EF4-FFF2-40B4-BE49-F238E27FC236}">
                <a16:creationId xmlns:a16="http://schemas.microsoft.com/office/drawing/2014/main" id="{107F1E32-8B76-45D5-A939-B4AF69FBB74D}"/>
              </a:ext>
            </a:extLst>
          </p:cNvPr>
          <p:cNvSpPr txBox="1"/>
          <p:nvPr/>
        </p:nvSpPr>
        <p:spPr>
          <a:xfrm>
            <a:off x="1478713" y="2142797"/>
            <a:ext cx="1661021" cy="369332"/>
          </a:xfrm>
          <a:prstGeom prst="rect">
            <a:avLst/>
          </a:prstGeom>
          <a:noFill/>
        </p:spPr>
        <p:txBody>
          <a:bodyPr wrap="square" rtlCol="0">
            <a:spAutoFit/>
          </a:bodyPr>
          <a:lstStyle/>
          <a:p>
            <a:pPr algn="ctr"/>
            <a:r>
              <a:rPr lang="en-US" b="1" dirty="0"/>
              <a:t>Elbow Method</a:t>
            </a:r>
          </a:p>
        </p:txBody>
      </p:sp>
      <p:sp>
        <p:nvSpPr>
          <p:cNvPr id="18" name="TextBox 17">
            <a:extLst>
              <a:ext uri="{FF2B5EF4-FFF2-40B4-BE49-F238E27FC236}">
                <a16:creationId xmlns:a16="http://schemas.microsoft.com/office/drawing/2014/main" id="{014902D0-8199-4801-9CA7-C20BAB5E5983}"/>
              </a:ext>
            </a:extLst>
          </p:cNvPr>
          <p:cNvSpPr txBox="1"/>
          <p:nvPr/>
        </p:nvSpPr>
        <p:spPr>
          <a:xfrm>
            <a:off x="5085097" y="2142797"/>
            <a:ext cx="2125212" cy="369332"/>
          </a:xfrm>
          <a:prstGeom prst="rect">
            <a:avLst/>
          </a:prstGeom>
          <a:noFill/>
        </p:spPr>
        <p:txBody>
          <a:bodyPr wrap="square" rtlCol="0">
            <a:spAutoFit/>
          </a:bodyPr>
          <a:lstStyle/>
          <a:p>
            <a:pPr algn="ctr"/>
            <a:r>
              <a:rPr lang="en-US" b="1" dirty="0"/>
              <a:t>Silhouette Method</a:t>
            </a:r>
          </a:p>
        </p:txBody>
      </p:sp>
      <p:sp>
        <p:nvSpPr>
          <p:cNvPr id="19" name="TextBox 18">
            <a:extLst>
              <a:ext uri="{FF2B5EF4-FFF2-40B4-BE49-F238E27FC236}">
                <a16:creationId xmlns:a16="http://schemas.microsoft.com/office/drawing/2014/main" id="{4E56DDB1-5484-4F0C-A860-5CC29A0F3736}"/>
              </a:ext>
            </a:extLst>
          </p:cNvPr>
          <p:cNvSpPr txBox="1"/>
          <p:nvPr/>
        </p:nvSpPr>
        <p:spPr>
          <a:xfrm>
            <a:off x="8685427" y="2142797"/>
            <a:ext cx="2483141" cy="369332"/>
          </a:xfrm>
          <a:prstGeom prst="rect">
            <a:avLst/>
          </a:prstGeom>
          <a:noFill/>
        </p:spPr>
        <p:txBody>
          <a:bodyPr wrap="square" rtlCol="0">
            <a:spAutoFit/>
          </a:bodyPr>
          <a:lstStyle/>
          <a:p>
            <a:pPr algn="ctr"/>
            <a:r>
              <a:rPr lang="en-US" b="1" dirty="0"/>
              <a:t>Gap Statistic Method</a:t>
            </a:r>
          </a:p>
        </p:txBody>
      </p:sp>
      <p:sp>
        <p:nvSpPr>
          <p:cNvPr id="20" name="TextBox 19">
            <a:extLst>
              <a:ext uri="{FF2B5EF4-FFF2-40B4-BE49-F238E27FC236}">
                <a16:creationId xmlns:a16="http://schemas.microsoft.com/office/drawing/2014/main" id="{7DF620DA-E916-4AE5-A223-636400FC427E}"/>
              </a:ext>
            </a:extLst>
          </p:cNvPr>
          <p:cNvSpPr txBox="1"/>
          <p:nvPr/>
        </p:nvSpPr>
        <p:spPr>
          <a:xfrm>
            <a:off x="1374367" y="5566040"/>
            <a:ext cx="9546671" cy="584775"/>
          </a:xfrm>
          <a:prstGeom prst="rect">
            <a:avLst/>
          </a:prstGeom>
          <a:solidFill>
            <a:schemeClr val="bg1">
              <a:lumMod val="95000"/>
            </a:schemeClr>
          </a:solidFill>
        </p:spPr>
        <p:txBody>
          <a:bodyPr wrap="square" rtlCol="0">
            <a:spAutoFit/>
          </a:bodyPr>
          <a:lstStyle/>
          <a:p>
            <a:pPr algn="ctr"/>
            <a:r>
              <a:rPr lang="en-US" sz="1600" b="1" dirty="0"/>
              <a:t>3 total clusters </a:t>
            </a:r>
            <a:r>
              <a:rPr lang="en-US" sz="1600" dirty="0"/>
              <a:t>will be used for this analysis. The Elbow Method provides the largest number of clusters between the three methods and allows for intriguing analysis moving forward.</a:t>
            </a:r>
          </a:p>
        </p:txBody>
      </p:sp>
      <p:sp>
        <p:nvSpPr>
          <p:cNvPr id="21" name="TextBox 20">
            <a:extLst>
              <a:ext uri="{FF2B5EF4-FFF2-40B4-BE49-F238E27FC236}">
                <a16:creationId xmlns:a16="http://schemas.microsoft.com/office/drawing/2014/main" id="{823E3816-6980-4D85-8EF4-813AE1DDFA54}"/>
              </a:ext>
            </a:extLst>
          </p:cNvPr>
          <p:cNvSpPr txBox="1"/>
          <p:nvPr/>
        </p:nvSpPr>
        <p:spPr>
          <a:xfrm>
            <a:off x="992702" y="4831061"/>
            <a:ext cx="2634842" cy="276999"/>
          </a:xfrm>
          <a:prstGeom prst="rect">
            <a:avLst/>
          </a:prstGeom>
          <a:noFill/>
        </p:spPr>
        <p:txBody>
          <a:bodyPr wrap="square" rtlCol="0">
            <a:spAutoFit/>
          </a:bodyPr>
          <a:lstStyle/>
          <a:p>
            <a:pPr algn="ctr"/>
            <a:r>
              <a:rPr lang="en-US" sz="1200" b="1" dirty="0"/>
              <a:t>Optimal clusters: 3 </a:t>
            </a:r>
          </a:p>
        </p:txBody>
      </p:sp>
      <p:sp>
        <p:nvSpPr>
          <p:cNvPr id="22" name="TextBox 21">
            <a:extLst>
              <a:ext uri="{FF2B5EF4-FFF2-40B4-BE49-F238E27FC236}">
                <a16:creationId xmlns:a16="http://schemas.microsoft.com/office/drawing/2014/main" id="{9D8BB779-CB4E-4365-A7B2-872082CFCBEB}"/>
              </a:ext>
            </a:extLst>
          </p:cNvPr>
          <p:cNvSpPr txBox="1"/>
          <p:nvPr/>
        </p:nvSpPr>
        <p:spPr>
          <a:xfrm>
            <a:off x="4828911" y="4831061"/>
            <a:ext cx="2634842" cy="276999"/>
          </a:xfrm>
          <a:prstGeom prst="rect">
            <a:avLst/>
          </a:prstGeom>
          <a:noFill/>
        </p:spPr>
        <p:txBody>
          <a:bodyPr wrap="square" rtlCol="0">
            <a:spAutoFit/>
          </a:bodyPr>
          <a:lstStyle/>
          <a:p>
            <a:pPr algn="ctr"/>
            <a:r>
              <a:rPr lang="en-US" sz="1200" b="1" dirty="0"/>
              <a:t>Optimal clusters: 2 </a:t>
            </a:r>
          </a:p>
        </p:txBody>
      </p:sp>
      <p:sp>
        <p:nvSpPr>
          <p:cNvPr id="23" name="TextBox 22">
            <a:extLst>
              <a:ext uri="{FF2B5EF4-FFF2-40B4-BE49-F238E27FC236}">
                <a16:creationId xmlns:a16="http://schemas.microsoft.com/office/drawing/2014/main" id="{6FDBB1AC-A858-4948-89FD-5B8A011F0126}"/>
              </a:ext>
            </a:extLst>
          </p:cNvPr>
          <p:cNvSpPr txBox="1"/>
          <p:nvPr/>
        </p:nvSpPr>
        <p:spPr>
          <a:xfrm>
            <a:off x="8608559" y="4831061"/>
            <a:ext cx="2634842" cy="276999"/>
          </a:xfrm>
          <a:prstGeom prst="rect">
            <a:avLst/>
          </a:prstGeom>
          <a:noFill/>
        </p:spPr>
        <p:txBody>
          <a:bodyPr wrap="square" rtlCol="0">
            <a:spAutoFit/>
          </a:bodyPr>
          <a:lstStyle/>
          <a:p>
            <a:pPr algn="ctr"/>
            <a:r>
              <a:rPr lang="en-US" sz="1200" b="1" dirty="0"/>
              <a:t>Optimal clusters: 1 </a:t>
            </a:r>
          </a:p>
        </p:txBody>
      </p:sp>
    </p:spTree>
    <p:extLst>
      <p:ext uri="{BB962C8B-B14F-4D97-AF65-F5344CB8AC3E}">
        <p14:creationId xmlns:p14="http://schemas.microsoft.com/office/powerpoint/2010/main" val="37278261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736DF-71DB-4E06-8395-BFBB6AC4D99C}"/>
              </a:ext>
            </a:extLst>
          </p:cNvPr>
          <p:cNvSpPr>
            <a:spLocks noGrp="1"/>
          </p:cNvSpPr>
          <p:nvPr>
            <p:ph type="title"/>
          </p:nvPr>
        </p:nvSpPr>
        <p:spPr/>
        <p:txBody>
          <a:bodyPr/>
          <a:lstStyle/>
          <a:p>
            <a:r>
              <a:rPr lang="en-US" b="1" dirty="0"/>
              <a:t>Principal Component Analysis (PCA)</a:t>
            </a:r>
            <a:endParaRPr lang="en-US" dirty="0"/>
          </a:p>
        </p:txBody>
      </p:sp>
      <p:pic>
        <p:nvPicPr>
          <p:cNvPr id="4" name="Picture 3">
            <a:extLst>
              <a:ext uri="{FF2B5EF4-FFF2-40B4-BE49-F238E27FC236}">
                <a16:creationId xmlns:a16="http://schemas.microsoft.com/office/drawing/2014/main" id="{687F8A36-66C1-4B64-8FA6-9063F3E52D4B}"/>
              </a:ext>
            </a:extLst>
          </p:cNvPr>
          <p:cNvPicPr>
            <a:picLocks noChangeAspect="1"/>
          </p:cNvPicPr>
          <p:nvPr/>
        </p:nvPicPr>
        <p:blipFill>
          <a:blip r:embed="rId2"/>
          <a:stretch>
            <a:fillRect/>
          </a:stretch>
        </p:blipFill>
        <p:spPr>
          <a:xfrm>
            <a:off x="6269506" y="1690688"/>
            <a:ext cx="4277806" cy="2541089"/>
          </a:xfrm>
          <a:prstGeom prst="rect">
            <a:avLst/>
          </a:prstGeom>
          <a:effectLst>
            <a:outerShdw blurRad="63500" sx="102000" sy="102000" algn="ctr" rotWithShape="0">
              <a:prstClr val="black">
                <a:alpha val="40000"/>
              </a:prstClr>
            </a:outerShdw>
          </a:effectLst>
        </p:spPr>
      </p:pic>
      <p:pic>
        <p:nvPicPr>
          <p:cNvPr id="5" name="Picture 4">
            <a:extLst>
              <a:ext uri="{FF2B5EF4-FFF2-40B4-BE49-F238E27FC236}">
                <a16:creationId xmlns:a16="http://schemas.microsoft.com/office/drawing/2014/main" id="{9ADCD1B5-76D0-4FA0-82D8-45462D460C8C}"/>
              </a:ext>
            </a:extLst>
          </p:cNvPr>
          <p:cNvPicPr>
            <a:picLocks noChangeAspect="1"/>
          </p:cNvPicPr>
          <p:nvPr/>
        </p:nvPicPr>
        <p:blipFill>
          <a:blip r:embed="rId3"/>
          <a:stretch>
            <a:fillRect/>
          </a:stretch>
        </p:blipFill>
        <p:spPr>
          <a:xfrm>
            <a:off x="4847355" y="4431286"/>
            <a:ext cx="3426830" cy="2034372"/>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3D69FB45-878B-499B-9DF3-4858EE525AFD}"/>
              </a:ext>
            </a:extLst>
          </p:cNvPr>
          <p:cNvPicPr>
            <a:picLocks noChangeAspect="1"/>
          </p:cNvPicPr>
          <p:nvPr/>
        </p:nvPicPr>
        <p:blipFill>
          <a:blip r:embed="rId4"/>
          <a:stretch>
            <a:fillRect/>
          </a:stretch>
        </p:blipFill>
        <p:spPr>
          <a:xfrm>
            <a:off x="8524373" y="4431286"/>
            <a:ext cx="3444674" cy="2034372"/>
          </a:xfrm>
          <a:prstGeom prst="rect">
            <a:avLst/>
          </a:prstGeom>
          <a:effectLst>
            <a:outerShdw blurRad="63500" sx="102000" sy="102000" algn="ctr" rotWithShape="0">
              <a:prstClr val="black">
                <a:alpha val="40000"/>
              </a:prstClr>
            </a:outerShdw>
          </a:effectLst>
        </p:spPr>
      </p:pic>
      <p:pic>
        <p:nvPicPr>
          <p:cNvPr id="15" name="Picture 14">
            <a:extLst>
              <a:ext uri="{FF2B5EF4-FFF2-40B4-BE49-F238E27FC236}">
                <a16:creationId xmlns:a16="http://schemas.microsoft.com/office/drawing/2014/main" id="{FF5265DB-BF9D-4379-B37E-171ED22867BB}"/>
              </a:ext>
            </a:extLst>
          </p:cNvPr>
          <p:cNvPicPr>
            <a:picLocks noChangeAspect="1"/>
          </p:cNvPicPr>
          <p:nvPr/>
        </p:nvPicPr>
        <p:blipFill>
          <a:blip r:embed="rId5"/>
          <a:stretch>
            <a:fillRect/>
          </a:stretch>
        </p:blipFill>
        <p:spPr>
          <a:xfrm>
            <a:off x="330619" y="2209048"/>
            <a:ext cx="4149102" cy="3669041"/>
          </a:xfrm>
          <a:prstGeom prst="rect">
            <a:avLst/>
          </a:prstGeom>
          <a:effectLst>
            <a:outerShdw blurRad="63500" sx="102000" sy="102000" algn="ctr" rotWithShape="0">
              <a:prstClr val="black">
                <a:alpha val="40000"/>
              </a:prstClr>
            </a:outerShdw>
          </a:effectLst>
        </p:spPr>
      </p:pic>
      <p:sp>
        <p:nvSpPr>
          <p:cNvPr id="16" name="TextBox 15">
            <a:extLst>
              <a:ext uri="{FF2B5EF4-FFF2-40B4-BE49-F238E27FC236}">
                <a16:creationId xmlns:a16="http://schemas.microsoft.com/office/drawing/2014/main" id="{98EF3230-3154-4C91-868B-BA02F0E3A150}"/>
              </a:ext>
            </a:extLst>
          </p:cNvPr>
          <p:cNvSpPr txBox="1"/>
          <p:nvPr/>
        </p:nvSpPr>
        <p:spPr>
          <a:xfrm>
            <a:off x="-11186" y="6642556"/>
            <a:ext cx="8005893" cy="215444"/>
          </a:xfrm>
          <a:prstGeom prst="rect">
            <a:avLst/>
          </a:prstGeom>
          <a:noFill/>
        </p:spPr>
        <p:txBody>
          <a:bodyPr wrap="square" rtlCol="0">
            <a:spAutoFit/>
          </a:bodyPr>
          <a:lstStyle/>
          <a:p>
            <a:r>
              <a:rPr lang="en-US" sz="800" dirty="0"/>
              <a:t>Source: http://www.sthda.com/english/articles/31-principal-component-methods-in-r-practical-guide/112-pca-principal-component-analysis-essentials/</a:t>
            </a:r>
          </a:p>
        </p:txBody>
      </p:sp>
    </p:spTree>
    <p:extLst>
      <p:ext uri="{BB962C8B-B14F-4D97-AF65-F5344CB8AC3E}">
        <p14:creationId xmlns:p14="http://schemas.microsoft.com/office/powerpoint/2010/main" val="10586131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8F8A8-1DC4-4C07-B752-898733954CBA}"/>
              </a:ext>
            </a:extLst>
          </p:cNvPr>
          <p:cNvSpPr>
            <a:spLocks noGrp="1"/>
          </p:cNvSpPr>
          <p:nvPr>
            <p:ph type="title"/>
          </p:nvPr>
        </p:nvSpPr>
        <p:spPr>
          <a:xfrm>
            <a:off x="6286653" y="332753"/>
            <a:ext cx="3951914" cy="363680"/>
          </a:xfrm>
        </p:spPr>
        <p:txBody>
          <a:bodyPr>
            <a:normAutofit/>
          </a:bodyPr>
          <a:lstStyle/>
          <a:p>
            <a:pPr algn="ctr"/>
            <a:r>
              <a:rPr lang="en-US" sz="1800" b="1" dirty="0"/>
              <a:t>Principal Component Analysis (PCA) Plot</a:t>
            </a:r>
            <a:endParaRPr lang="en-US" sz="1800" dirty="0"/>
          </a:p>
        </p:txBody>
      </p:sp>
      <p:pic>
        <p:nvPicPr>
          <p:cNvPr id="4" name="Picture 3">
            <a:extLst>
              <a:ext uri="{FF2B5EF4-FFF2-40B4-BE49-F238E27FC236}">
                <a16:creationId xmlns:a16="http://schemas.microsoft.com/office/drawing/2014/main" id="{11257C74-FBB1-46EF-ADA8-4104D7786620}"/>
              </a:ext>
            </a:extLst>
          </p:cNvPr>
          <p:cNvPicPr>
            <a:picLocks noChangeAspect="1"/>
          </p:cNvPicPr>
          <p:nvPr/>
        </p:nvPicPr>
        <p:blipFill>
          <a:blip r:embed="rId2"/>
          <a:stretch>
            <a:fillRect/>
          </a:stretch>
        </p:blipFill>
        <p:spPr>
          <a:xfrm>
            <a:off x="6096000" y="822121"/>
            <a:ext cx="4333221" cy="5703126"/>
          </a:xfrm>
          <a:prstGeom prst="rect">
            <a:avLst/>
          </a:prstGeom>
          <a:effectLst>
            <a:outerShdw blurRad="63500" sx="102000" sy="102000" algn="ctr" rotWithShape="0">
              <a:prstClr val="black">
                <a:alpha val="40000"/>
              </a:prstClr>
            </a:outerShdw>
          </a:effectLst>
        </p:spPr>
      </p:pic>
      <p:pic>
        <p:nvPicPr>
          <p:cNvPr id="5" name="Picture 4">
            <a:extLst>
              <a:ext uri="{FF2B5EF4-FFF2-40B4-BE49-F238E27FC236}">
                <a16:creationId xmlns:a16="http://schemas.microsoft.com/office/drawing/2014/main" id="{E88477CC-395E-433A-9A74-AA52FED23381}"/>
              </a:ext>
            </a:extLst>
          </p:cNvPr>
          <p:cNvPicPr>
            <a:picLocks noChangeAspect="1"/>
          </p:cNvPicPr>
          <p:nvPr/>
        </p:nvPicPr>
        <p:blipFill>
          <a:blip r:embed="rId3"/>
          <a:stretch>
            <a:fillRect/>
          </a:stretch>
        </p:blipFill>
        <p:spPr>
          <a:xfrm>
            <a:off x="1257648" y="822121"/>
            <a:ext cx="4360365" cy="5703126"/>
          </a:xfrm>
          <a:prstGeom prst="rect">
            <a:avLst/>
          </a:prstGeom>
          <a:effectLst>
            <a:outerShdw blurRad="63500" sx="102000" sy="102000" algn="ctr" rotWithShape="0">
              <a:prstClr val="black">
                <a:alpha val="40000"/>
              </a:prstClr>
            </a:outerShdw>
          </a:effectLst>
        </p:spPr>
      </p:pic>
      <p:sp>
        <p:nvSpPr>
          <p:cNvPr id="6" name="Title 1">
            <a:extLst>
              <a:ext uri="{FF2B5EF4-FFF2-40B4-BE49-F238E27FC236}">
                <a16:creationId xmlns:a16="http://schemas.microsoft.com/office/drawing/2014/main" id="{5965DAE7-DFAD-49FC-A2FA-CF138DBD215F}"/>
              </a:ext>
            </a:extLst>
          </p:cNvPr>
          <p:cNvSpPr txBox="1">
            <a:spLocks/>
          </p:cNvSpPr>
          <p:nvPr/>
        </p:nvSpPr>
        <p:spPr>
          <a:xfrm>
            <a:off x="1461873" y="332753"/>
            <a:ext cx="3951914" cy="3636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t>K-Means Clustering Plot</a:t>
            </a:r>
            <a:endParaRPr lang="en-US" sz="1800" dirty="0"/>
          </a:p>
        </p:txBody>
      </p:sp>
    </p:spTree>
    <p:extLst>
      <p:ext uri="{BB962C8B-B14F-4D97-AF65-F5344CB8AC3E}">
        <p14:creationId xmlns:p14="http://schemas.microsoft.com/office/powerpoint/2010/main" val="25582210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CD1DE-ABF1-443E-BF66-4F07D1DA12A3}"/>
              </a:ext>
            </a:extLst>
          </p:cNvPr>
          <p:cNvSpPr>
            <a:spLocks noGrp="1"/>
          </p:cNvSpPr>
          <p:nvPr>
            <p:ph type="title"/>
          </p:nvPr>
        </p:nvSpPr>
        <p:spPr/>
        <p:txBody>
          <a:bodyPr/>
          <a:lstStyle/>
          <a:p>
            <a:r>
              <a:rPr lang="en-US" b="1" dirty="0"/>
              <a:t>Cluster Insights</a:t>
            </a:r>
            <a:endParaRPr lang="en-US" dirty="0"/>
          </a:p>
        </p:txBody>
      </p:sp>
      <p:graphicFrame>
        <p:nvGraphicFramePr>
          <p:cNvPr id="12" name="Table 6">
            <a:extLst>
              <a:ext uri="{FF2B5EF4-FFF2-40B4-BE49-F238E27FC236}">
                <a16:creationId xmlns:a16="http://schemas.microsoft.com/office/drawing/2014/main" id="{02587AF5-3B9D-4965-BDFB-6C089616E247}"/>
              </a:ext>
            </a:extLst>
          </p:cNvPr>
          <p:cNvGraphicFramePr>
            <a:graphicFrameLocks noGrp="1"/>
          </p:cNvGraphicFramePr>
          <p:nvPr>
            <p:extLst>
              <p:ext uri="{D42A27DB-BD31-4B8C-83A1-F6EECF244321}">
                <p14:modId xmlns:p14="http://schemas.microsoft.com/office/powerpoint/2010/main" val="1853999296"/>
              </p:ext>
            </p:extLst>
          </p:nvPr>
        </p:nvGraphicFramePr>
        <p:xfrm>
          <a:off x="3505839" y="2197599"/>
          <a:ext cx="5180321" cy="3799803"/>
        </p:xfrm>
        <a:graphic>
          <a:graphicData uri="http://schemas.openxmlformats.org/drawingml/2006/table">
            <a:tbl>
              <a:tblPr firstRow="1" bandRow="1">
                <a:effectLst>
                  <a:outerShdw blurRad="63500" sx="102000" sy="102000" algn="ctr" rotWithShape="0">
                    <a:prstClr val="black">
                      <a:alpha val="40000"/>
                    </a:prstClr>
                  </a:outerShdw>
                </a:effectLst>
                <a:tableStyleId>{2D5ABB26-0587-4C30-8999-92F81FD0307C}</a:tableStyleId>
              </a:tblPr>
              <a:tblGrid>
                <a:gridCol w="1883447">
                  <a:extLst>
                    <a:ext uri="{9D8B030D-6E8A-4147-A177-3AD203B41FA5}">
                      <a16:colId xmlns:a16="http://schemas.microsoft.com/office/drawing/2014/main" val="2565319380"/>
                    </a:ext>
                  </a:extLst>
                </a:gridCol>
                <a:gridCol w="1208015">
                  <a:extLst>
                    <a:ext uri="{9D8B030D-6E8A-4147-A177-3AD203B41FA5}">
                      <a16:colId xmlns:a16="http://schemas.microsoft.com/office/drawing/2014/main" val="3489405932"/>
                    </a:ext>
                  </a:extLst>
                </a:gridCol>
                <a:gridCol w="1174459">
                  <a:extLst>
                    <a:ext uri="{9D8B030D-6E8A-4147-A177-3AD203B41FA5}">
                      <a16:colId xmlns:a16="http://schemas.microsoft.com/office/drawing/2014/main" val="719943256"/>
                    </a:ext>
                  </a:extLst>
                </a:gridCol>
                <a:gridCol w="914400">
                  <a:extLst>
                    <a:ext uri="{9D8B030D-6E8A-4147-A177-3AD203B41FA5}">
                      <a16:colId xmlns:a16="http://schemas.microsoft.com/office/drawing/2014/main" val="3525896090"/>
                    </a:ext>
                  </a:extLst>
                </a:gridCol>
              </a:tblGrid>
              <a:tr h="325083">
                <a:tc>
                  <a:txBody>
                    <a:bodyPr/>
                    <a:lstStyle/>
                    <a:p>
                      <a:pPr algn="ctr" fontAlgn="b"/>
                      <a:r>
                        <a:rPr lang="en-US" sz="1400" b="1" u="sng" strike="noStrike" dirty="0">
                          <a:effectLst/>
                        </a:rPr>
                        <a:t>Statistic Category</a:t>
                      </a:r>
                      <a:endParaRPr lang="en-US" sz="1400" b="1" i="0" u="sng"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400" b="1" u="sng" strike="noStrike" dirty="0">
                          <a:solidFill>
                            <a:srgbClr val="A14141"/>
                          </a:solidFill>
                          <a:effectLst/>
                        </a:rPr>
                        <a:t>Cluster 1</a:t>
                      </a:r>
                      <a:endParaRPr lang="en-US" sz="1400" b="1" i="0" u="sng" strike="noStrike" dirty="0">
                        <a:solidFill>
                          <a:srgbClr val="A14141"/>
                        </a:solidFill>
                        <a:effectLst/>
                        <a:latin typeface="Calibri" panose="020F0502020204030204" pitchFamily="34" charset="0"/>
                      </a:endParaRPr>
                    </a:p>
                  </a:txBody>
                  <a:tcPr marL="6350" marR="6350" marT="6350" marB="0" anchor="ctr"/>
                </a:tc>
                <a:tc>
                  <a:txBody>
                    <a:bodyPr/>
                    <a:lstStyle/>
                    <a:p>
                      <a:pPr algn="ctr" fontAlgn="b"/>
                      <a:r>
                        <a:rPr lang="en-US" sz="1400" b="1" u="sng" strike="noStrike" dirty="0">
                          <a:solidFill>
                            <a:srgbClr val="A5A5A5"/>
                          </a:solidFill>
                          <a:effectLst/>
                        </a:rPr>
                        <a:t>Cluster 2</a:t>
                      </a:r>
                      <a:endParaRPr lang="en-US" sz="1400" b="1" i="0" u="sng" strike="noStrike" dirty="0">
                        <a:solidFill>
                          <a:srgbClr val="A5A5A5"/>
                        </a:solidFill>
                        <a:effectLst/>
                        <a:latin typeface="Calibri" panose="020F0502020204030204" pitchFamily="34" charset="0"/>
                      </a:endParaRPr>
                    </a:p>
                  </a:txBody>
                  <a:tcPr marL="6350" marR="6350" marT="6350" marB="0" anchor="ctr"/>
                </a:tc>
                <a:tc>
                  <a:txBody>
                    <a:bodyPr/>
                    <a:lstStyle/>
                    <a:p>
                      <a:pPr algn="ctr" fontAlgn="b"/>
                      <a:r>
                        <a:rPr lang="en-US" sz="1400" b="1" u="sng" strike="noStrike" dirty="0">
                          <a:solidFill>
                            <a:srgbClr val="FFC369"/>
                          </a:solidFill>
                          <a:effectLst/>
                        </a:rPr>
                        <a:t>Cluster 3</a:t>
                      </a:r>
                      <a:endParaRPr lang="en-US" sz="1400" b="1" i="0" u="sng" strike="noStrike" dirty="0">
                        <a:solidFill>
                          <a:srgbClr val="FFC369"/>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390398256"/>
                  </a:ext>
                </a:extLst>
              </a:tr>
              <a:tr h="182880">
                <a:tc>
                  <a:txBody>
                    <a:bodyPr/>
                    <a:lstStyle/>
                    <a:p>
                      <a:pPr algn="ctr" fontAlgn="b"/>
                      <a:r>
                        <a:rPr lang="en-US" sz="1100" b="0" i="0" u="none" strike="noStrike" dirty="0">
                          <a:solidFill>
                            <a:srgbClr val="000000"/>
                          </a:solidFill>
                          <a:effectLst/>
                          <a:latin typeface="Calibri" panose="020F0502020204030204" pitchFamily="34" charset="0"/>
                        </a:rPr>
                        <a:t>Field Goal Distance</a:t>
                      </a:r>
                    </a:p>
                  </a:txBody>
                  <a:tcPr marL="6350" marR="6350" marT="6350" marB="0" anchor="ctr"/>
                </a:tc>
                <a:tc>
                  <a:txBody>
                    <a:bodyPr/>
                    <a:lstStyle/>
                    <a:p>
                      <a:pPr algn="ctr" fontAlgn="b"/>
                      <a:r>
                        <a:rPr lang="en-US" sz="1100" b="0" i="0" u="none" strike="noStrike" dirty="0">
                          <a:solidFill>
                            <a:srgbClr val="00B050"/>
                          </a:solidFill>
                          <a:effectLst/>
                          <a:latin typeface="Calibri" panose="020F0502020204030204" pitchFamily="34" charset="0"/>
                        </a:rPr>
                        <a:t>16.05</a:t>
                      </a:r>
                    </a:p>
                  </a:txBody>
                  <a:tcPr marL="6350" marR="6350" marT="6350" marB="0" anchor="ctr"/>
                </a:tc>
                <a:tc>
                  <a:txBody>
                    <a:bodyPr/>
                    <a:lstStyle/>
                    <a:p>
                      <a:pPr algn="ctr" fontAlgn="b"/>
                      <a:r>
                        <a:rPr lang="en-US" sz="1100" b="0" i="0" u="none" strike="noStrike" dirty="0">
                          <a:solidFill>
                            <a:srgbClr val="C00000"/>
                          </a:solidFill>
                          <a:effectLst/>
                          <a:latin typeface="Calibri" panose="020F0502020204030204" pitchFamily="34" charset="0"/>
                        </a:rPr>
                        <a:t>5.39</a:t>
                      </a:r>
                    </a:p>
                  </a:txBody>
                  <a:tcPr marL="6350" marR="6350" marT="6350" marB="0" anchor="ctr"/>
                </a:tc>
                <a:tc>
                  <a:txBody>
                    <a:bodyPr/>
                    <a:lstStyle/>
                    <a:p>
                      <a:pPr algn="ctr" fontAlgn="b"/>
                      <a:r>
                        <a:rPr lang="en-US" sz="1100" b="0" i="0" u="none" strike="noStrike" dirty="0">
                          <a:solidFill>
                            <a:schemeClr val="accent4">
                              <a:lumMod val="75000"/>
                            </a:schemeClr>
                          </a:solidFill>
                          <a:effectLst/>
                          <a:latin typeface="Calibri" panose="020F0502020204030204" pitchFamily="34" charset="0"/>
                        </a:rPr>
                        <a:t>13.64</a:t>
                      </a:r>
                    </a:p>
                  </a:txBody>
                  <a:tcPr marL="6350" marR="6350" marT="6350" marB="0" anchor="ctr"/>
                </a:tc>
                <a:extLst>
                  <a:ext uri="{0D108BD9-81ED-4DB2-BD59-A6C34878D82A}">
                    <a16:rowId xmlns:a16="http://schemas.microsoft.com/office/drawing/2014/main" val="168435226"/>
                  </a:ext>
                </a:extLst>
              </a:tr>
              <a:tr h="182880">
                <a:tc>
                  <a:txBody>
                    <a:bodyPr/>
                    <a:lstStyle/>
                    <a:p>
                      <a:pPr algn="ctr" fontAlgn="b"/>
                      <a:r>
                        <a:rPr lang="en-US" sz="1100" b="0" i="0" u="none" strike="noStrike" dirty="0">
                          <a:solidFill>
                            <a:srgbClr val="000000"/>
                          </a:solidFill>
                          <a:effectLst/>
                          <a:latin typeface="Calibri" panose="020F0502020204030204" pitchFamily="34" charset="0"/>
                        </a:rPr>
                        <a:t>Two-Point FGA</a:t>
                      </a:r>
                    </a:p>
                  </a:txBody>
                  <a:tcPr marL="6350" marR="6350" marT="6350" marB="0" anchor="ctr"/>
                </a:tc>
                <a:tc>
                  <a:txBody>
                    <a:bodyPr/>
                    <a:lstStyle/>
                    <a:p>
                      <a:pPr algn="ctr" fontAlgn="b"/>
                      <a:r>
                        <a:rPr lang="en-US" sz="1100" b="0" i="0" u="none" strike="noStrike" dirty="0">
                          <a:solidFill>
                            <a:srgbClr val="C00000"/>
                          </a:solidFill>
                          <a:effectLst/>
                          <a:latin typeface="Calibri" panose="020F0502020204030204" pitchFamily="34" charset="0"/>
                        </a:rPr>
                        <a:t>49.03%</a:t>
                      </a:r>
                    </a:p>
                  </a:txBody>
                  <a:tcPr marL="6350" marR="6350" marT="6350" marB="0" anchor="ctr"/>
                </a:tc>
                <a:tc>
                  <a:txBody>
                    <a:bodyPr/>
                    <a:lstStyle/>
                    <a:p>
                      <a:pPr algn="ctr" fontAlgn="b"/>
                      <a:r>
                        <a:rPr lang="en-US" sz="1100" b="0" i="0" u="none" strike="noStrike" dirty="0">
                          <a:solidFill>
                            <a:srgbClr val="00B050"/>
                          </a:solidFill>
                          <a:effectLst/>
                          <a:latin typeface="Calibri" panose="020F0502020204030204" pitchFamily="34" charset="0"/>
                        </a:rPr>
                        <a:t>93.88%</a:t>
                      </a:r>
                    </a:p>
                  </a:txBody>
                  <a:tcPr marL="6350" marR="6350" marT="6350" marB="0" anchor="ctr"/>
                </a:tc>
                <a:tc>
                  <a:txBody>
                    <a:bodyPr/>
                    <a:lstStyle/>
                    <a:p>
                      <a:pPr algn="ctr" fontAlgn="b"/>
                      <a:r>
                        <a:rPr lang="en-US" sz="1100" b="0" i="0" u="none" strike="noStrike" dirty="0">
                          <a:solidFill>
                            <a:schemeClr val="accent4">
                              <a:lumMod val="75000"/>
                            </a:schemeClr>
                          </a:solidFill>
                          <a:effectLst/>
                          <a:latin typeface="Calibri" panose="020F0502020204030204" pitchFamily="34" charset="0"/>
                        </a:rPr>
                        <a:t>68.75%</a:t>
                      </a:r>
                    </a:p>
                  </a:txBody>
                  <a:tcPr marL="6350" marR="6350" marT="6350" marB="0" anchor="ctr"/>
                </a:tc>
                <a:extLst>
                  <a:ext uri="{0D108BD9-81ED-4DB2-BD59-A6C34878D82A}">
                    <a16:rowId xmlns:a16="http://schemas.microsoft.com/office/drawing/2014/main" val="385416058"/>
                  </a:ext>
                </a:extLst>
              </a:tr>
              <a:tr h="182880">
                <a:tc>
                  <a:txBody>
                    <a:bodyPr/>
                    <a:lstStyle/>
                    <a:p>
                      <a:pPr algn="ctr" fontAlgn="b"/>
                      <a:r>
                        <a:rPr lang="en-US" sz="1100" b="0" i="0" u="none" strike="noStrike" dirty="0">
                          <a:solidFill>
                            <a:srgbClr val="000000"/>
                          </a:solidFill>
                          <a:effectLst/>
                          <a:latin typeface="Calibri" panose="020F0502020204030204" pitchFamily="34" charset="0"/>
                        </a:rPr>
                        <a:t>0-3 Feet FGA</a:t>
                      </a:r>
                    </a:p>
                  </a:txBody>
                  <a:tcPr marL="6350" marR="6350" marT="6350" marB="0" anchor="ctr"/>
                </a:tc>
                <a:tc>
                  <a:txBody>
                    <a:bodyPr/>
                    <a:lstStyle/>
                    <a:p>
                      <a:pPr algn="ctr" fontAlgn="b"/>
                      <a:r>
                        <a:rPr lang="en-US" sz="1100" b="0" i="0" u="none" strike="noStrike" dirty="0">
                          <a:solidFill>
                            <a:srgbClr val="C00000"/>
                          </a:solidFill>
                          <a:effectLst/>
                          <a:latin typeface="Calibri" panose="020F0502020204030204" pitchFamily="34" charset="0"/>
                        </a:rPr>
                        <a:t>24.01%</a:t>
                      </a:r>
                    </a:p>
                  </a:txBody>
                  <a:tcPr marL="6350" marR="6350" marT="6350" marB="0" anchor="ctr"/>
                </a:tc>
                <a:tc>
                  <a:txBody>
                    <a:bodyPr/>
                    <a:lstStyle/>
                    <a:p>
                      <a:pPr algn="ctr" fontAlgn="b"/>
                      <a:r>
                        <a:rPr lang="en-US" sz="1100" b="0" i="0" u="none" strike="noStrike" dirty="0">
                          <a:solidFill>
                            <a:srgbClr val="00B050"/>
                          </a:solidFill>
                          <a:effectLst/>
                          <a:latin typeface="Calibri" panose="020F0502020204030204" pitchFamily="34" charset="0"/>
                        </a:rPr>
                        <a:t>58.83%</a:t>
                      </a:r>
                    </a:p>
                  </a:txBody>
                  <a:tcPr marL="6350" marR="6350" marT="6350" marB="0" anchor="ctr"/>
                </a:tc>
                <a:tc>
                  <a:txBody>
                    <a:bodyPr/>
                    <a:lstStyle/>
                    <a:p>
                      <a:pPr algn="ctr" fontAlgn="b"/>
                      <a:r>
                        <a:rPr lang="en-US" sz="1100" b="0" i="0" u="none" strike="noStrike" dirty="0">
                          <a:solidFill>
                            <a:schemeClr val="accent4">
                              <a:lumMod val="75000"/>
                            </a:schemeClr>
                          </a:solidFill>
                          <a:effectLst/>
                          <a:latin typeface="Calibri" panose="020F0502020204030204" pitchFamily="34" charset="0"/>
                        </a:rPr>
                        <a:t>24.34%</a:t>
                      </a:r>
                    </a:p>
                  </a:txBody>
                  <a:tcPr marL="6350" marR="6350" marT="6350" marB="0" anchor="ctr"/>
                </a:tc>
                <a:extLst>
                  <a:ext uri="{0D108BD9-81ED-4DB2-BD59-A6C34878D82A}">
                    <a16:rowId xmlns:a16="http://schemas.microsoft.com/office/drawing/2014/main" val="3598234275"/>
                  </a:ext>
                </a:extLst>
              </a:tr>
              <a:tr h="182880">
                <a:tc>
                  <a:txBody>
                    <a:bodyPr/>
                    <a:lstStyle/>
                    <a:p>
                      <a:pPr algn="ctr" fontAlgn="b"/>
                      <a:r>
                        <a:rPr lang="en-US" sz="1100" b="0" i="0" u="none" strike="noStrike" dirty="0">
                          <a:solidFill>
                            <a:srgbClr val="000000"/>
                          </a:solidFill>
                          <a:effectLst/>
                          <a:latin typeface="Calibri" panose="020F0502020204030204" pitchFamily="34" charset="0"/>
                        </a:rPr>
                        <a:t>3-10 Feet FGA</a:t>
                      </a:r>
                    </a:p>
                  </a:txBody>
                  <a:tcPr marL="6350" marR="6350" marT="6350" marB="0" anchor="ctr"/>
                </a:tc>
                <a:tc>
                  <a:txBody>
                    <a:bodyPr/>
                    <a:lstStyle/>
                    <a:p>
                      <a:pPr algn="ctr" fontAlgn="b"/>
                      <a:r>
                        <a:rPr lang="en-US" sz="1100" b="0" i="0" u="none" strike="noStrike" dirty="0">
                          <a:solidFill>
                            <a:srgbClr val="C00000"/>
                          </a:solidFill>
                          <a:effectLst/>
                          <a:latin typeface="Calibri" panose="020F0502020204030204" pitchFamily="34" charset="0"/>
                        </a:rPr>
                        <a:t>13.42%</a:t>
                      </a:r>
                    </a:p>
                  </a:txBody>
                  <a:tcPr marL="6350" marR="6350" marT="6350" marB="0" anchor="ctr"/>
                </a:tc>
                <a:tc>
                  <a:txBody>
                    <a:bodyPr/>
                    <a:lstStyle/>
                    <a:p>
                      <a:pPr algn="ctr" fontAlgn="b"/>
                      <a:r>
                        <a:rPr lang="en-US" sz="1100" b="0" i="0" u="none" strike="noStrike" dirty="0">
                          <a:solidFill>
                            <a:srgbClr val="00B050"/>
                          </a:solidFill>
                          <a:effectLst/>
                          <a:latin typeface="Calibri" panose="020F0502020204030204" pitchFamily="34" charset="0"/>
                        </a:rPr>
                        <a:t>24.30%</a:t>
                      </a:r>
                    </a:p>
                  </a:txBody>
                  <a:tcPr marL="6350" marR="6350" marT="6350" marB="0" anchor="ctr"/>
                </a:tc>
                <a:tc>
                  <a:txBody>
                    <a:bodyPr/>
                    <a:lstStyle/>
                    <a:p>
                      <a:pPr algn="ctr" fontAlgn="b"/>
                      <a:r>
                        <a:rPr lang="en-US" sz="1100" b="0" i="0" u="none" strike="noStrike" dirty="0">
                          <a:solidFill>
                            <a:schemeClr val="accent4">
                              <a:lumMod val="75000"/>
                            </a:schemeClr>
                          </a:solidFill>
                          <a:effectLst/>
                          <a:latin typeface="Calibri" panose="020F0502020204030204" pitchFamily="34" charset="0"/>
                        </a:rPr>
                        <a:t>18.03%</a:t>
                      </a:r>
                    </a:p>
                  </a:txBody>
                  <a:tcPr marL="6350" marR="6350" marT="6350" marB="0" anchor="ctr"/>
                </a:tc>
                <a:extLst>
                  <a:ext uri="{0D108BD9-81ED-4DB2-BD59-A6C34878D82A}">
                    <a16:rowId xmlns:a16="http://schemas.microsoft.com/office/drawing/2014/main" val="2586319744"/>
                  </a:ext>
                </a:extLst>
              </a:tr>
              <a:tr h="182880">
                <a:tc>
                  <a:txBody>
                    <a:bodyPr/>
                    <a:lstStyle/>
                    <a:p>
                      <a:pPr algn="ctr" fontAlgn="b"/>
                      <a:r>
                        <a:rPr lang="en-US" sz="1100" b="0" i="0" u="none" strike="noStrike" dirty="0">
                          <a:solidFill>
                            <a:srgbClr val="000000"/>
                          </a:solidFill>
                          <a:effectLst/>
                          <a:latin typeface="Calibri" panose="020F0502020204030204" pitchFamily="34" charset="0"/>
                        </a:rPr>
                        <a:t>10-16 Feet FGA</a:t>
                      </a:r>
                    </a:p>
                  </a:txBody>
                  <a:tcPr marL="6350" marR="6350" marT="6350" marB="0" anchor="ctr"/>
                </a:tc>
                <a:tc>
                  <a:txBody>
                    <a:bodyPr/>
                    <a:lstStyle/>
                    <a:p>
                      <a:pPr algn="ctr" fontAlgn="b"/>
                      <a:r>
                        <a:rPr lang="en-US" sz="1100" b="0" i="0" u="none" strike="noStrike" dirty="0">
                          <a:solidFill>
                            <a:srgbClr val="C00000"/>
                          </a:solidFill>
                          <a:effectLst/>
                          <a:latin typeface="Calibri" panose="020F0502020204030204" pitchFamily="34" charset="0"/>
                        </a:rPr>
                        <a:t>6.19%</a:t>
                      </a:r>
                    </a:p>
                  </a:txBody>
                  <a:tcPr marL="6350" marR="6350" marT="6350" marB="0" anchor="ctr"/>
                </a:tc>
                <a:tc>
                  <a:txBody>
                    <a:bodyPr/>
                    <a:lstStyle/>
                    <a:p>
                      <a:pPr algn="ctr" fontAlgn="b"/>
                      <a:r>
                        <a:rPr lang="en-US" sz="1100" b="0" i="0" u="none" strike="noStrike" dirty="0">
                          <a:solidFill>
                            <a:schemeClr val="accent4">
                              <a:lumMod val="75000"/>
                            </a:schemeClr>
                          </a:solidFill>
                          <a:effectLst/>
                          <a:latin typeface="Calibri" panose="020F0502020204030204" pitchFamily="34" charset="0"/>
                        </a:rPr>
                        <a:t>6.77%</a:t>
                      </a:r>
                    </a:p>
                  </a:txBody>
                  <a:tcPr marL="6350" marR="6350" marT="6350" marB="0" anchor="ctr"/>
                </a:tc>
                <a:tc>
                  <a:txBody>
                    <a:bodyPr/>
                    <a:lstStyle/>
                    <a:p>
                      <a:pPr algn="ctr" fontAlgn="b"/>
                      <a:r>
                        <a:rPr lang="en-US" sz="1100" b="0" i="0" u="none" strike="noStrike" dirty="0">
                          <a:solidFill>
                            <a:srgbClr val="00B050"/>
                          </a:solidFill>
                          <a:effectLst/>
                          <a:latin typeface="Calibri" panose="020F0502020204030204" pitchFamily="34" charset="0"/>
                        </a:rPr>
                        <a:t>14.96%</a:t>
                      </a:r>
                    </a:p>
                  </a:txBody>
                  <a:tcPr marL="6350" marR="6350" marT="6350" marB="0" anchor="ctr"/>
                </a:tc>
                <a:extLst>
                  <a:ext uri="{0D108BD9-81ED-4DB2-BD59-A6C34878D82A}">
                    <a16:rowId xmlns:a16="http://schemas.microsoft.com/office/drawing/2014/main" val="51436752"/>
                  </a:ext>
                </a:extLst>
              </a:tr>
              <a:tr h="182880">
                <a:tc>
                  <a:txBody>
                    <a:bodyPr/>
                    <a:lstStyle/>
                    <a:p>
                      <a:pPr algn="ctr" fontAlgn="b"/>
                      <a:r>
                        <a:rPr lang="en-US" sz="1100" b="0" i="0" u="none" strike="noStrike" dirty="0">
                          <a:solidFill>
                            <a:srgbClr val="000000"/>
                          </a:solidFill>
                          <a:effectLst/>
                          <a:latin typeface="Calibri" panose="020F0502020204030204" pitchFamily="34" charset="0"/>
                        </a:rPr>
                        <a:t>16-30 Feet FGA</a:t>
                      </a:r>
                    </a:p>
                  </a:txBody>
                  <a:tcPr marL="6350" marR="6350" marT="6350" marB="0" anchor="ctr"/>
                </a:tc>
                <a:tc>
                  <a:txBody>
                    <a:bodyPr/>
                    <a:lstStyle/>
                    <a:p>
                      <a:pPr algn="ctr" fontAlgn="b"/>
                      <a:r>
                        <a:rPr lang="en-US" sz="1100" b="0" i="0" u="none" strike="noStrike" dirty="0">
                          <a:solidFill>
                            <a:schemeClr val="accent4">
                              <a:lumMod val="75000"/>
                            </a:schemeClr>
                          </a:solidFill>
                          <a:effectLst/>
                          <a:latin typeface="Calibri" panose="020F0502020204030204" pitchFamily="34" charset="0"/>
                        </a:rPr>
                        <a:t>5.41%</a:t>
                      </a:r>
                    </a:p>
                  </a:txBody>
                  <a:tcPr marL="6350" marR="6350" marT="6350" marB="0" anchor="ctr"/>
                </a:tc>
                <a:tc>
                  <a:txBody>
                    <a:bodyPr/>
                    <a:lstStyle/>
                    <a:p>
                      <a:pPr algn="ctr" fontAlgn="b"/>
                      <a:r>
                        <a:rPr lang="en-US" sz="1100" b="0" i="0" u="none" strike="noStrike" dirty="0">
                          <a:solidFill>
                            <a:srgbClr val="C00000"/>
                          </a:solidFill>
                          <a:effectLst/>
                          <a:latin typeface="Calibri" panose="020F0502020204030204" pitchFamily="34" charset="0"/>
                        </a:rPr>
                        <a:t>3.98%</a:t>
                      </a:r>
                    </a:p>
                  </a:txBody>
                  <a:tcPr marL="6350" marR="6350" marT="6350" marB="0" anchor="ctr"/>
                </a:tc>
                <a:tc>
                  <a:txBody>
                    <a:bodyPr/>
                    <a:lstStyle/>
                    <a:p>
                      <a:pPr algn="ctr" fontAlgn="b"/>
                      <a:r>
                        <a:rPr lang="en-US" sz="1100" b="0" i="0" u="none" strike="noStrike" dirty="0">
                          <a:solidFill>
                            <a:srgbClr val="00B050"/>
                          </a:solidFill>
                          <a:effectLst/>
                          <a:latin typeface="Calibri" panose="020F0502020204030204" pitchFamily="34" charset="0"/>
                        </a:rPr>
                        <a:t>11.42%</a:t>
                      </a:r>
                    </a:p>
                  </a:txBody>
                  <a:tcPr marL="6350" marR="6350" marT="6350" marB="0" anchor="ctr"/>
                </a:tc>
                <a:extLst>
                  <a:ext uri="{0D108BD9-81ED-4DB2-BD59-A6C34878D82A}">
                    <a16:rowId xmlns:a16="http://schemas.microsoft.com/office/drawing/2014/main" val="3720952033"/>
                  </a:ext>
                </a:extLst>
              </a:tr>
              <a:tr h="182880">
                <a:tc>
                  <a:txBody>
                    <a:bodyPr/>
                    <a:lstStyle/>
                    <a:p>
                      <a:pPr algn="ctr" fontAlgn="b"/>
                      <a:r>
                        <a:rPr lang="en-US" sz="1100" b="0" i="0" u="none" strike="noStrike" dirty="0">
                          <a:solidFill>
                            <a:srgbClr val="000000"/>
                          </a:solidFill>
                          <a:effectLst/>
                          <a:latin typeface="Calibri" panose="020F0502020204030204" pitchFamily="34" charset="0"/>
                        </a:rPr>
                        <a:t>Three-Point FGA</a:t>
                      </a:r>
                    </a:p>
                  </a:txBody>
                  <a:tcPr marL="6350" marR="6350" marT="6350" marB="0" anchor="ctr"/>
                </a:tc>
                <a:tc>
                  <a:txBody>
                    <a:bodyPr/>
                    <a:lstStyle/>
                    <a:p>
                      <a:pPr algn="ctr" fontAlgn="b"/>
                      <a:r>
                        <a:rPr lang="en-US" sz="1100" b="0" i="0" u="none" strike="noStrike" dirty="0">
                          <a:solidFill>
                            <a:srgbClr val="00B050"/>
                          </a:solidFill>
                          <a:effectLst/>
                          <a:latin typeface="Calibri" panose="020F0502020204030204" pitchFamily="34" charset="0"/>
                        </a:rPr>
                        <a:t>50.97%</a:t>
                      </a:r>
                    </a:p>
                  </a:txBody>
                  <a:tcPr marL="6350" marR="6350" marT="6350" marB="0" anchor="ctr"/>
                </a:tc>
                <a:tc>
                  <a:txBody>
                    <a:bodyPr/>
                    <a:lstStyle/>
                    <a:p>
                      <a:pPr algn="ctr" fontAlgn="b"/>
                      <a:r>
                        <a:rPr lang="en-US" sz="1100" b="0" i="0" u="none" strike="noStrike" dirty="0">
                          <a:solidFill>
                            <a:srgbClr val="C00000"/>
                          </a:solidFill>
                          <a:effectLst/>
                          <a:latin typeface="Calibri" panose="020F0502020204030204" pitchFamily="34" charset="0"/>
                        </a:rPr>
                        <a:t>6.13%</a:t>
                      </a:r>
                    </a:p>
                  </a:txBody>
                  <a:tcPr marL="6350" marR="6350" marT="6350" marB="0" anchor="ctr"/>
                </a:tc>
                <a:tc>
                  <a:txBody>
                    <a:bodyPr/>
                    <a:lstStyle/>
                    <a:p>
                      <a:pPr algn="ctr" fontAlgn="b"/>
                      <a:r>
                        <a:rPr lang="en-US" sz="1100" b="0" i="0" u="none" strike="noStrike" dirty="0">
                          <a:solidFill>
                            <a:schemeClr val="accent4">
                              <a:lumMod val="75000"/>
                            </a:schemeClr>
                          </a:solidFill>
                          <a:effectLst/>
                          <a:latin typeface="Calibri" panose="020F0502020204030204" pitchFamily="34" charset="0"/>
                        </a:rPr>
                        <a:t>31.25%</a:t>
                      </a:r>
                    </a:p>
                  </a:txBody>
                  <a:tcPr marL="6350" marR="6350" marT="6350" marB="0" anchor="ctr"/>
                </a:tc>
                <a:extLst>
                  <a:ext uri="{0D108BD9-81ED-4DB2-BD59-A6C34878D82A}">
                    <a16:rowId xmlns:a16="http://schemas.microsoft.com/office/drawing/2014/main" val="1762271976"/>
                  </a:ext>
                </a:extLst>
              </a:tr>
              <a:tr h="182880">
                <a:tc>
                  <a:txBody>
                    <a:bodyPr/>
                    <a:lstStyle/>
                    <a:p>
                      <a:pPr algn="ctr" fontAlgn="b"/>
                      <a:r>
                        <a:rPr lang="en-US" sz="1100" b="0" i="0" u="none" strike="noStrike" dirty="0">
                          <a:solidFill>
                            <a:srgbClr val="000000"/>
                          </a:solidFill>
                          <a:effectLst/>
                          <a:latin typeface="Calibri" panose="020F0502020204030204" pitchFamily="34" charset="0"/>
                        </a:rPr>
                        <a:t>Two-Point FGM</a:t>
                      </a:r>
                    </a:p>
                  </a:txBody>
                  <a:tcPr marL="6350" marR="6350" marT="6350" marB="0" anchor="ctr"/>
                </a:tc>
                <a:tc>
                  <a:txBody>
                    <a:bodyPr/>
                    <a:lstStyle/>
                    <a:p>
                      <a:pPr algn="ctr" fontAlgn="b"/>
                      <a:r>
                        <a:rPr lang="en-US" sz="1100" b="0" i="0" u="none" strike="noStrike" dirty="0">
                          <a:solidFill>
                            <a:srgbClr val="C00000"/>
                          </a:solidFill>
                          <a:effectLst/>
                          <a:latin typeface="Calibri" panose="020F0502020204030204" pitchFamily="34" charset="0"/>
                        </a:rPr>
                        <a:t>50.19%</a:t>
                      </a:r>
                    </a:p>
                  </a:txBody>
                  <a:tcPr marL="6350" marR="6350" marT="6350" marB="0" anchor="ctr"/>
                </a:tc>
                <a:tc>
                  <a:txBody>
                    <a:bodyPr/>
                    <a:lstStyle/>
                    <a:p>
                      <a:pPr algn="ctr" fontAlgn="b"/>
                      <a:r>
                        <a:rPr lang="en-US" sz="1100" b="0" i="0" u="none" strike="noStrike" dirty="0">
                          <a:solidFill>
                            <a:srgbClr val="00B050"/>
                          </a:solidFill>
                          <a:effectLst/>
                          <a:latin typeface="Calibri" panose="020F0502020204030204" pitchFamily="34" charset="0"/>
                        </a:rPr>
                        <a:t>59.63%</a:t>
                      </a:r>
                    </a:p>
                  </a:txBody>
                  <a:tcPr marL="6350" marR="6350" marT="6350" marB="0" anchor="ctr"/>
                </a:tc>
                <a:tc>
                  <a:txBody>
                    <a:bodyPr/>
                    <a:lstStyle/>
                    <a:p>
                      <a:pPr algn="ctr" fontAlgn="b"/>
                      <a:r>
                        <a:rPr lang="en-US" sz="1100" b="0" i="0" u="none" strike="noStrike" dirty="0">
                          <a:solidFill>
                            <a:schemeClr val="accent4">
                              <a:lumMod val="75000"/>
                            </a:schemeClr>
                          </a:solidFill>
                          <a:effectLst/>
                          <a:latin typeface="Calibri" panose="020F0502020204030204" pitchFamily="34" charset="0"/>
                        </a:rPr>
                        <a:t>51.34%</a:t>
                      </a:r>
                    </a:p>
                  </a:txBody>
                  <a:tcPr marL="6350" marR="6350" marT="6350" marB="0" anchor="ctr"/>
                </a:tc>
                <a:extLst>
                  <a:ext uri="{0D108BD9-81ED-4DB2-BD59-A6C34878D82A}">
                    <a16:rowId xmlns:a16="http://schemas.microsoft.com/office/drawing/2014/main" val="513771208"/>
                  </a:ext>
                </a:extLst>
              </a:tr>
              <a:tr h="182880">
                <a:tc>
                  <a:txBody>
                    <a:bodyPr/>
                    <a:lstStyle/>
                    <a:p>
                      <a:pPr algn="ctr" fontAlgn="b"/>
                      <a:r>
                        <a:rPr lang="en-US" sz="1100" b="0" i="0" u="none" strike="noStrike" dirty="0">
                          <a:solidFill>
                            <a:srgbClr val="000000"/>
                          </a:solidFill>
                          <a:effectLst/>
                          <a:latin typeface="Calibri" panose="020F0502020204030204" pitchFamily="34" charset="0"/>
                        </a:rPr>
                        <a:t>0-3 Feet FGM</a:t>
                      </a:r>
                    </a:p>
                  </a:txBody>
                  <a:tcPr marL="6350" marR="6350" marT="6350" marB="0" anchor="ctr"/>
                </a:tc>
                <a:tc>
                  <a:txBody>
                    <a:bodyPr/>
                    <a:lstStyle/>
                    <a:p>
                      <a:pPr algn="ctr" fontAlgn="b"/>
                      <a:r>
                        <a:rPr lang="en-US" sz="1100" b="0" i="0" u="none" strike="noStrike" dirty="0">
                          <a:solidFill>
                            <a:srgbClr val="C00000"/>
                          </a:solidFill>
                          <a:effectLst/>
                          <a:latin typeface="Calibri" panose="020F0502020204030204" pitchFamily="34" charset="0"/>
                        </a:rPr>
                        <a:t>64.15%</a:t>
                      </a:r>
                    </a:p>
                  </a:txBody>
                  <a:tcPr marL="6350" marR="6350" marT="6350" marB="0" anchor="ctr"/>
                </a:tc>
                <a:tc>
                  <a:txBody>
                    <a:bodyPr/>
                    <a:lstStyle/>
                    <a:p>
                      <a:pPr algn="ctr" fontAlgn="b"/>
                      <a:r>
                        <a:rPr lang="en-US" sz="1100" b="0" i="0" u="none" strike="noStrike" dirty="0">
                          <a:solidFill>
                            <a:srgbClr val="00B050"/>
                          </a:solidFill>
                          <a:effectLst/>
                          <a:latin typeface="Calibri" panose="020F0502020204030204" pitchFamily="34" charset="0"/>
                        </a:rPr>
                        <a:t>71.38%</a:t>
                      </a:r>
                    </a:p>
                  </a:txBody>
                  <a:tcPr marL="6350" marR="6350" marT="6350" marB="0" anchor="ctr"/>
                </a:tc>
                <a:tc>
                  <a:txBody>
                    <a:bodyPr/>
                    <a:lstStyle/>
                    <a:p>
                      <a:pPr algn="ctr" fontAlgn="b"/>
                      <a:r>
                        <a:rPr lang="en-US" sz="1100" b="0" i="0" u="none" strike="noStrike" dirty="0">
                          <a:solidFill>
                            <a:schemeClr val="accent4">
                              <a:lumMod val="75000"/>
                            </a:schemeClr>
                          </a:solidFill>
                          <a:effectLst/>
                          <a:latin typeface="Calibri" panose="020F0502020204030204" pitchFamily="34" charset="0"/>
                        </a:rPr>
                        <a:t>66.78%</a:t>
                      </a:r>
                    </a:p>
                  </a:txBody>
                  <a:tcPr marL="6350" marR="6350" marT="6350" marB="0" anchor="ctr"/>
                </a:tc>
                <a:extLst>
                  <a:ext uri="{0D108BD9-81ED-4DB2-BD59-A6C34878D82A}">
                    <a16:rowId xmlns:a16="http://schemas.microsoft.com/office/drawing/2014/main" val="2536356935"/>
                  </a:ext>
                </a:extLst>
              </a:tr>
              <a:tr h="182880">
                <a:tc>
                  <a:txBody>
                    <a:bodyPr/>
                    <a:lstStyle/>
                    <a:p>
                      <a:pPr algn="ctr" fontAlgn="b"/>
                      <a:r>
                        <a:rPr lang="en-US" sz="1100" b="0" i="0" u="none" strike="noStrike" dirty="0">
                          <a:solidFill>
                            <a:srgbClr val="000000"/>
                          </a:solidFill>
                          <a:effectLst/>
                          <a:latin typeface="Calibri" panose="020F0502020204030204" pitchFamily="34" charset="0"/>
                        </a:rPr>
                        <a:t>3-10 Feet FGM</a:t>
                      </a:r>
                    </a:p>
                  </a:txBody>
                  <a:tcPr marL="6350" marR="6350" marT="6350" marB="0" anchor="ctr"/>
                </a:tc>
                <a:tc>
                  <a:txBody>
                    <a:bodyPr/>
                    <a:lstStyle/>
                    <a:p>
                      <a:pPr algn="ctr" fontAlgn="b"/>
                      <a:r>
                        <a:rPr lang="en-US" sz="1100" b="0" i="0" u="none" strike="noStrike" dirty="0">
                          <a:solidFill>
                            <a:srgbClr val="C00000"/>
                          </a:solidFill>
                          <a:effectLst/>
                          <a:latin typeface="Calibri" panose="020F0502020204030204" pitchFamily="34" charset="0"/>
                        </a:rPr>
                        <a:t>33.71%</a:t>
                      </a:r>
                    </a:p>
                  </a:txBody>
                  <a:tcPr marL="6350" marR="6350" marT="6350" marB="0" anchor="ctr"/>
                </a:tc>
                <a:tc>
                  <a:txBody>
                    <a:bodyPr/>
                    <a:lstStyle/>
                    <a:p>
                      <a:pPr algn="ctr" fontAlgn="b"/>
                      <a:r>
                        <a:rPr lang="en-US" sz="1100" b="0" i="0" u="none" strike="noStrike" dirty="0">
                          <a:solidFill>
                            <a:schemeClr val="accent4">
                              <a:lumMod val="75000"/>
                            </a:schemeClr>
                          </a:solidFill>
                          <a:effectLst/>
                          <a:latin typeface="Calibri" panose="020F0502020204030204" pitchFamily="34" charset="0"/>
                        </a:rPr>
                        <a:t>40.14%</a:t>
                      </a:r>
                    </a:p>
                  </a:txBody>
                  <a:tcPr marL="6350" marR="6350" marT="6350" marB="0" anchor="ctr"/>
                </a:tc>
                <a:tc>
                  <a:txBody>
                    <a:bodyPr/>
                    <a:lstStyle/>
                    <a:p>
                      <a:pPr algn="ctr" fontAlgn="b"/>
                      <a:r>
                        <a:rPr lang="en-US" sz="1100" b="0" i="0" u="none" strike="noStrike" dirty="0">
                          <a:solidFill>
                            <a:srgbClr val="00B050"/>
                          </a:solidFill>
                          <a:effectLst/>
                          <a:latin typeface="Calibri" panose="020F0502020204030204" pitchFamily="34" charset="0"/>
                        </a:rPr>
                        <a:t>41.61%</a:t>
                      </a:r>
                    </a:p>
                  </a:txBody>
                  <a:tcPr marL="6350" marR="6350" marT="6350" marB="0" anchor="ctr"/>
                </a:tc>
                <a:extLst>
                  <a:ext uri="{0D108BD9-81ED-4DB2-BD59-A6C34878D82A}">
                    <a16:rowId xmlns:a16="http://schemas.microsoft.com/office/drawing/2014/main" val="1606366984"/>
                  </a:ext>
                </a:extLst>
              </a:tr>
              <a:tr h="182880">
                <a:tc>
                  <a:txBody>
                    <a:bodyPr/>
                    <a:lstStyle/>
                    <a:p>
                      <a:pPr algn="ctr" fontAlgn="b"/>
                      <a:r>
                        <a:rPr lang="en-US" sz="1100" b="0" i="0" u="none" strike="noStrike" dirty="0">
                          <a:solidFill>
                            <a:srgbClr val="000000"/>
                          </a:solidFill>
                          <a:effectLst/>
                          <a:latin typeface="Calibri" panose="020F0502020204030204" pitchFamily="34" charset="0"/>
                        </a:rPr>
                        <a:t>10-16 Feet FGM</a:t>
                      </a:r>
                    </a:p>
                  </a:txBody>
                  <a:tcPr marL="6350" marR="6350" marT="6350" marB="0" anchor="ctr"/>
                </a:tc>
                <a:tc>
                  <a:txBody>
                    <a:bodyPr/>
                    <a:lstStyle/>
                    <a:p>
                      <a:pPr algn="ctr" fontAlgn="b"/>
                      <a:r>
                        <a:rPr lang="en-US" sz="1100" b="0" i="0" u="none" strike="noStrike" dirty="0">
                          <a:solidFill>
                            <a:schemeClr val="accent4">
                              <a:lumMod val="75000"/>
                            </a:schemeClr>
                          </a:solidFill>
                          <a:effectLst/>
                          <a:latin typeface="Calibri" panose="020F0502020204030204" pitchFamily="34" charset="0"/>
                        </a:rPr>
                        <a:t>37.10%</a:t>
                      </a:r>
                    </a:p>
                  </a:txBody>
                  <a:tcPr marL="6350" marR="6350" marT="6350" marB="0" anchor="ctr"/>
                </a:tc>
                <a:tc>
                  <a:txBody>
                    <a:bodyPr/>
                    <a:lstStyle/>
                    <a:p>
                      <a:pPr algn="ctr" fontAlgn="b"/>
                      <a:r>
                        <a:rPr lang="en-US" sz="1100" b="0" i="0" u="none" strike="noStrike" dirty="0">
                          <a:solidFill>
                            <a:srgbClr val="C00000"/>
                          </a:solidFill>
                          <a:effectLst/>
                          <a:latin typeface="Calibri" panose="020F0502020204030204" pitchFamily="34" charset="0"/>
                        </a:rPr>
                        <a:t>30.10%</a:t>
                      </a:r>
                    </a:p>
                  </a:txBody>
                  <a:tcPr marL="6350" marR="6350" marT="6350" marB="0" anchor="ctr"/>
                </a:tc>
                <a:tc>
                  <a:txBody>
                    <a:bodyPr/>
                    <a:lstStyle/>
                    <a:p>
                      <a:pPr algn="ctr" fontAlgn="b"/>
                      <a:r>
                        <a:rPr lang="en-US" sz="1100" b="0" i="0" u="none" strike="noStrike" dirty="0">
                          <a:solidFill>
                            <a:srgbClr val="00B050"/>
                          </a:solidFill>
                          <a:effectLst/>
                          <a:latin typeface="Calibri" panose="020F0502020204030204" pitchFamily="34" charset="0"/>
                        </a:rPr>
                        <a:t>44.54%</a:t>
                      </a:r>
                    </a:p>
                  </a:txBody>
                  <a:tcPr marL="6350" marR="6350" marT="6350" marB="0" anchor="ctr"/>
                </a:tc>
                <a:extLst>
                  <a:ext uri="{0D108BD9-81ED-4DB2-BD59-A6C34878D82A}">
                    <a16:rowId xmlns:a16="http://schemas.microsoft.com/office/drawing/2014/main" val="3132181009"/>
                  </a:ext>
                </a:extLst>
              </a:tr>
              <a:tr h="182880">
                <a:tc>
                  <a:txBody>
                    <a:bodyPr/>
                    <a:lstStyle/>
                    <a:p>
                      <a:pPr algn="ctr" fontAlgn="b"/>
                      <a:r>
                        <a:rPr lang="en-US" sz="1100" b="0" i="0" u="none" strike="noStrike" dirty="0">
                          <a:solidFill>
                            <a:srgbClr val="000000"/>
                          </a:solidFill>
                          <a:effectLst/>
                          <a:latin typeface="Calibri" panose="020F0502020204030204" pitchFamily="34" charset="0"/>
                        </a:rPr>
                        <a:t>16-30 Feet FGM </a:t>
                      </a:r>
                    </a:p>
                  </a:txBody>
                  <a:tcPr marL="6350" marR="6350" marT="6350" marB="0" anchor="ctr"/>
                </a:tc>
                <a:tc>
                  <a:txBody>
                    <a:bodyPr/>
                    <a:lstStyle/>
                    <a:p>
                      <a:pPr algn="ctr" fontAlgn="b"/>
                      <a:r>
                        <a:rPr lang="en-US" sz="1100" b="0" i="0" u="none" strike="noStrike" dirty="0">
                          <a:solidFill>
                            <a:schemeClr val="accent4">
                              <a:lumMod val="75000"/>
                            </a:schemeClr>
                          </a:solidFill>
                          <a:effectLst/>
                          <a:latin typeface="Calibri" panose="020F0502020204030204" pitchFamily="34" charset="0"/>
                        </a:rPr>
                        <a:t>38.48%</a:t>
                      </a:r>
                    </a:p>
                  </a:txBody>
                  <a:tcPr marL="6350" marR="6350" marT="6350" marB="0" anchor="ctr"/>
                </a:tc>
                <a:tc>
                  <a:txBody>
                    <a:bodyPr/>
                    <a:lstStyle/>
                    <a:p>
                      <a:pPr algn="ctr" fontAlgn="b"/>
                      <a:r>
                        <a:rPr lang="en-US" sz="1100" b="0" i="0" u="none" strike="noStrike" dirty="0">
                          <a:solidFill>
                            <a:srgbClr val="C00000"/>
                          </a:solidFill>
                          <a:effectLst/>
                          <a:latin typeface="Calibri" panose="020F0502020204030204" pitchFamily="34" charset="0"/>
                        </a:rPr>
                        <a:t>21.17%</a:t>
                      </a:r>
                    </a:p>
                  </a:txBody>
                  <a:tcPr marL="6350" marR="6350" marT="6350" marB="0" anchor="ctr"/>
                </a:tc>
                <a:tc>
                  <a:txBody>
                    <a:bodyPr/>
                    <a:lstStyle/>
                    <a:p>
                      <a:pPr algn="ctr" fontAlgn="b"/>
                      <a:r>
                        <a:rPr lang="en-US" sz="1100" b="0" i="0" u="none" strike="noStrike" dirty="0">
                          <a:solidFill>
                            <a:srgbClr val="00B050"/>
                          </a:solidFill>
                          <a:effectLst/>
                          <a:latin typeface="Calibri" panose="020F0502020204030204" pitchFamily="34" charset="0"/>
                        </a:rPr>
                        <a:t>40.89%</a:t>
                      </a:r>
                    </a:p>
                  </a:txBody>
                  <a:tcPr marL="6350" marR="6350" marT="6350" marB="0" anchor="ctr"/>
                </a:tc>
                <a:extLst>
                  <a:ext uri="{0D108BD9-81ED-4DB2-BD59-A6C34878D82A}">
                    <a16:rowId xmlns:a16="http://schemas.microsoft.com/office/drawing/2014/main" val="2470483187"/>
                  </a:ext>
                </a:extLst>
              </a:tr>
              <a:tr h="182880">
                <a:tc>
                  <a:txBody>
                    <a:bodyPr/>
                    <a:lstStyle/>
                    <a:p>
                      <a:pPr algn="ctr" fontAlgn="b"/>
                      <a:r>
                        <a:rPr lang="en-US" sz="1100" b="0" i="0" u="none" strike="noStrike" dirty="0">
                          <a:solidFill>
                            <a:srgbClr val="000000"/>
                          </a:solidFill>
                          <a:effectLst/>
                          <a:latin typeface="Calibri" panose="020F0502020204030204" pitchFamily="34" charset="0"/>
                        </a:rPr>
                        <a:t>Three-Point FGM</a:t>
                      </a:r>
                    </a:p>
                  </a:txBody>
                  <a:tcPr marL="6350" marR="6350" marT="6350" marB="0" anchor="ctr"/>
                </a:tc>
                <a:tc>
                  <a:txBody>
                    <a:bodyPr/>
                    <a:lstStyle/>
                    <a:p>
                      <a:pPr algn="ctr" fontAlgn="b"/>
                      <a:r>
                        <a:rPr lang="en-US" sz="1100" b="0" i="0" u="none" strike="noStrike" dirty="0">
                          <a:solidFill>
                            <a:srgbClr val="00B050"/>
                          </a:solidFill>
                          <a:effectLst/>
                          <a:latin typeface="Calibri" panose="020F0502020204030204" pitchFamily="34" charset="0"/>
                        </a:rPr>
                        <a:t>37.40%</a:t>
                      </a:r>
                    </a:p>
                  </a:txBody>
                  <a:tcPr marL="6350" marR="6350" marT="6350" marB="0" anchor="ctr"/>
                </a:tc>
                <a:tc>
                  <a:txBody>
                    <a:bodyPr/>
                    <a:lstStyle/>
                    <a:p>
                      <a:pPr algn="ctr" fontAlgn="b"/>
                      <a:r>
                        <a:rPr lang="en-US" sz="1100" b="0" i="0" u="none" strike="noStrike" dirty="0">
                          <a:solidFill>
                            <a:srgbClr val="C00000"/>
                          </a:solidFill>
                          <a:effectLst/>
                          <a:latin typeface="Calibri" panose="020F0502020204030204" pitchFamily="34" charset="0"/>
                        </a:rPr>
                        <a:t>24.48%</a:t>
                      </a:r>
                    </a:p>
                  </a:txBody>
                  <a:tcPr marL="6350" marR="6350" marT="6350" marB="0" anchor="ctr"/>
                </a:tc>
                <a:tc>
                  <a:txBody>
                    <a:bodyPr/>
                    <a:lstStyle/>
                    <a:p>
                      <a:pPr algn="ctr" fontAlgn="b"/>
                      <a:r>
                        <a:rPr lang="en-US" sz="1100" b="0" i="0" u="none" strike="noStrike" dirty="0">
                          <a:solidFill>
                            <a:schemeClr val="accent4">
                              <a:lumMod val="75000"/>
                            </a:schemeClr>
                          </a:solidFill>
                          <a:effectLst/>
                          <a:latin typeface="Calibri" panose="020F0502020204030204" pitchFamily="34" charset="0"/>
                        </a:rPr>
                        <a:t>34.93%</a:t>
                      </a:r>
                    </a:p>
                  </a:txBody>
                  <a:tcPr marL="6350" marR="6350" marT="6350" marB="0" anchor="ctr"/>
                </a:tc>
                <a:extLst>
                  <a:ext uri="{0D108BD9-81ED-4DB2-BD59-A6C34878D82A}">
                    <a16:rowId xmlns:a16="http://schemas.microsoft.com/office/drawing/2014/main" val="4156143598"/>
                  </a:ext>
                </a:extLst>
              </a:tr>
              <a:tr h="182880">
                <a:tc>
                  <a:txBody>
                    <a:bodyPr/>
                    <a:lstStyle/>
                    <a:p>
                      <a:pPr algn="ctr" fontAlgn="b"/>
                      <a:r>
                        <a:rPr lang="en-US" sz="1100" b="0" i="0" u="none" strike="noStrike">
                          <a:solidFill>
                            <a:srgbClr val="000000"/>
                          </a:solidFill>
                          <a:effectLst/>
                          <a:latin typeface="Calibri" panose="020F0502020204030204" pitchFamily="34" charset="0"/>
                        </a:rPr>
                        <a:t>Two-Point FGM w/ Assist</a:t>
                      </a:r>
                    </a:p>
                  </a:txBody>
                  <a:tcPr marL="6350" marR="6350" marT="6350" marB="0" anchor="ctr"/>
                </a:tc>
                <a:tc>
                  <a:txBody>
                    <a:bodyPr/>
                    <a:lstStyle/>
                    <a:p>
                      <a:pPr algn="ctr" fontAlgn="b"/>
                      <a:r>
                        <a:rPr lang="en-US" sz="1100" b="0" i="0" u="none" strike="noStrike" dirty="0">
                          <a:solidFill>
                            <a:schemeClr val="accent4">
                              <a:lumMod val="75000"/>
                            </a:schemeClr>
                          </a:solidFill>
                          <a:effectLst/>
                          <a:latin typeface="Calibri" panose="020F0502020204030204" pitchFamily="34" charset="0"/>
                        </a:rPr>
                        <a:t>48.31%</a:t>
                      </a:r>
                    </a:p>
                  </a:txBody>
                  <a:tcPr marL="6350" marR="6350" marT="6350" marB="0" anchor="ctr"/>
                </a:tc>
                <a:tc>
                  <a:txBody>
                    <a:bodyPr/>
                    <a:lstStyle/>
                    <a:p>
                      <a:pPr algn="ctr" fontAlgn="b"/>
                      <a:r>
                        <a:rPr lang="en-US" sz="1100" b="0" i="0" u="none" strike="noStrike" dirty="0">
                          <a:solidFill>
                            <a:srgbClr val="00B050"/>
                          </a:solidFill>
                          <a:effectLst/>
                          <a:latin typeface="Calibri" panose="020F0502020204030204" pitchFamily="34" charset="0"/>
                        </a:rPr>
                        <a:t>65.78%</a:t>
                      </a:r>
                    </a:p>
                  </a:txBody>
                  <a:tcPr marL="6350" marR="6350" marT="6350" marB="0" anchor="ctr"/>
                </a:tc>
                <a:tc>
                  <a:txBody>
                    <a:bodyPr/>
                    <a:lstStyle/>
                    <a:p>
                      <a:pPr algn="ctr" fontAlgn="b"/>
                      <a:r>
                        <a:rPr lang="en-US" sz="1100" b="0" i="0" u="none" strike="noStrike" dirty="0">
                          <a:solidFill>
                            <a:srgbClr val="C00000"/>
                          </a:solidFill>
                          <a:effectLst/>
                          <a:latin typeface="Calibri" panose="020F0502020204030204" pitchFamily="34" charset="0"/>
                        </a:rPr>
                        <a:t>38.43%</a:t>
                      </a:r>
                    </a:p>
                  </a:txBody>
                  <a:tcPr marL="6350" marR="6350" marT="6350" marB="0" anchor="ctr"/>
                </a:tc>
                <a:extLst>
                  <a:ext uri="{0D108BD9-81ED-4DB2-BD59-A6C34878D82A}">
                    <a16:rowId xmlns:a16="http://schemas.microsoft.com/office/drawing/2014/main" val="3339899316"/>
                  </a:ext>
                </a:extLst>
              </a:tr>
              <a:tr h="182880">
                <a:tc>
                  <a:txBody>
                    <a:bodyPr/>
                    <a:lstStyle/>
                    <a:p>
                      <a:pPr algn="ctr" fontAlgn="b"/>
                      <a:r>
                        <a:rPr lang="en-US" sz="1100" b="0" i="0" u="none" strike="noStrike" dirty="0">
                          <a:solidFill>
                            <a:srgbClr val="000000"/>
                          </a:solidFill>
                          <a:effectLst/>
                          <a:latin typeface="Calibri" panose="020F0502020204030204" pitchFamily="34" charset="0"/>
                        </a:rPr>
                        <a:t>Three-Point FGM w/ Assist</a:t>
                      </a:r>
                    </a:p>
                  </a:txBody>
                  <a:tcPr marL="6350" marR="6350" marT="6350" marB="0" anchor="ctr"/>
                </a:tc>
                <a:tc>
                  <a:txBody>
                    <a:bodyPr/>
                    <a:lstStyle/>
                    <a:p>
                      <a:pPr algn="ctr" fontAlgn="b"/>
                      <a:r>
                        <a:rPr lang="en-US" sz="1100" b="0" i="0" u="none" strike="noStrike" dirty="0">
                          <a:solidFill>
                            <a:srgbClr val="00B050"/>
                          </a:solidFill>
                          <a:effectLst/>
                          <a:latin typeface="Calibri" panose="020F0502020204030204" pitchFamily="34" charset="0"/>
                        </a:rPr>
                        <a:t>79.30%</a:t>
                      </a:r>
                    </a:p>
                  </a:txBody>
                  <a:tcPr marL="6350" marR="6350" marT="6350" marB="0" anchor="ctr"/>
                </a:tc>
                <a:tc>
                  <a:txBody>
                    <a:bodyPr/>
                    <a:lstStyle/>
                    <a:p>
                      <a:pPr algn="ctr" fontAlgn="b"/>
                      <a:r>
                        <a:rPr lang="en-US" sz="1100" b="0" i="0" u="none" strike="noStrike" dirty="0">
                          <a:solidFill>
                            <a:srgbClr val="C00000"/>
                          </a:solidFill>
                          <a:effectLst/>
                          <a:latin typeface="Calibri" panose="020F0502020204030204" pitchFamily="34" charset="0"/>
                        </a:rPr>
                        <a:t>66.86%</a:t>
                      </a:r>
                    </a:p>
                  </a:txBody>
                  <a:tcPr marL="6350" marR="6350" marT="6350" marB="0" anchor="ctr"/>
                </a:tc>
                <a:tc>
                  <a:txBody>
                    <a:bodyPr/>
                    <a:lstStyle/>
                    <a:p>
                      <a:pPr algn="ctr" fontAlgn="b"/>
                      <a:r>
                        <a:rPr lang="en-US" sz="1100" b="0" i="0" u="none" strike="noStrike" dirty="0">
                          <a:solidFill>
                            <a:schemeClr val="accent4">
                              <a:lumMod val="75000"/>
                            </a:schemeClr>
                          </a:solidFill>
                          <a:effectLst/>
                          <a:latin typeface="Calibri" panose="020F0502020204030204" pitchFamily="34" charset="0"/>
                        </a:rPr>
                        <a:t>73.36%</a:t>
                      </a:r>
                    </a:p>
                  </a:txBody>
                  <a:tcPr marL="6350" marR="6350" marT="6350" marB="0" anchor="ctr"/>
                </a:tc>
                <a:extLst>
                  <a:ext uri="{0D108BD9-81ED-4DB2-BD59-A6C34878D82A}">
                    <a16:rowId xmlns:a16="http://schemas.microsoft.com/office/drawing/2014/main" val="1150879276"/>
                  </a:ext>
                </a:extLst>
              </a:tr>
              <a:tr h="182880">
                <a:tc>
                  <a:txBody>
                    <a:bodyPr/>
                    <a:lstStyle/>
                    <a:p>
                      <a:pPr algn="ctr" fontAlgn="b"/>
                      <a:r>
                        <a:rPr lang="en-US" sz="1100" b="0" i="0" u="none" strike="noStrike">
                          <a:solidFill>
                            <a:srgbClr val="000000"/>
                          </a:solidFill>
                          <a:effectLst/>
                          <a:latin typeface="Calibri" panose="020F0502020204030204" pitchFamily="34" charset="0"/>
                        </a:rPr>
                        <a:t>Dunks Attempted</a:t>
                      </a:r>
                    </a:p>
                  </a:txBody>
                  <a:tcPr marL="6350" marR="6350" marT="6350" marB="0" anchor="ctr"/>
                </a:tc>
                <a:tc>
                  <a:txBody>
                    <a:bodyPr/>
                    <a:lstStyle/>
                    <a:p>
                      <a:pPr algn="ctr" fontAlgn="b"/>
                      <a:r>
                        <a:rPr lang="en-US" sz="1100" b="0" i="0" u="none" strike="noStrike" dirty="0">
                          <a:solidFill>
                            <a:schemeClr val="accent4">
                              <a:lumMod val="75000"/>
                            </a:schemeClr>
                          </a:solidFill>
                          <a:effectLst/>
                          <a:latin typeface="Calibri" panose="020F0502020204030204" pitchFamily="34" charset="0"/>
                        </a:rPr>
                        <a:t>3.92%</a:t>
                      </a:r>
                    </a:p>
                  </a:txBody>
                  <a:tcPr marL="6350" marR="6350" marT="6350" marB="0" anchor="ctr"/>
                </a:tc>
                <a:tc>
                  <a:txBody>
                    <a:bodyPr/>
                    <a:lstStyle/>
                    <a:p>
                      <a:pPr algn="ctr" fontAlgn="b"/>
                      <a:r>
                        <a:rPr lang="en-US" sz="1100" b="0" i="0" u="none" strike="noStrike" dirty="0">
                          <a:solidFill>
                            <a:srgbClr val="00B050"/>
                          </a:solidFill>
                          <a:effectLst/>
                          <a:latin typeface="Calibri" panose="020F0502020204030204" pitchFamily="34" charset="0"/>
                        </a:rPr>
                        <a:t>20.59%</a:t>
                      </a:r>
                    </a:p>
                  </a:txBody>
                  <a:tcPr marL="6350" marR="6350" marT="6350" marB="0" anchor="ctr"/>
                </a:tc>
                <a:tc>
                  <a:txBody>
                    <a:bodyPr/>
                    <a:lstStyle/>
                    <a:p>
                      <a:pPr algn="ctr" fontAlgn="b"/>
                      <a:r>
                        <a:rPr lang="en-US" sz="1100" b="0" i="0" u="none" strike="noStrike" dirty="0">
                          <a:solidFill>
                            <a:srgbClr val="C00000"/>
                          </a:solidFill>
                          <a:effectLst/>
                          <a:latin typeface="Calibri" panose="020F0502020204030204" pitchFamily="34" charset="0"/>
                        </a:rPr>
                        <a:t>3.82%</a:t>
                      </a:r>
                    </a:p>
                  </a:txBody>
                  <a:tcPr marL="6350" marR="6350" marT="6350" marB="0" anchor="ctr"/>
                </a:tc>
                <a:extLst>
                  <a:ext uri="{0D108BD9-81ED-4DB2-BD59-A6C34878D82A}">
                    <a16:rowId xmlns:a16="http://schemas.microsoft.com/office/drawing/2014/main" val="2738658584"/>
                  </a:ext>
                </a:extLst>
              </a:tr>
              <a:tr h="182880">
                <a:tc>
                  <a:txBody>
                    <a:bodyPr/>
                    <a:lstStyle/>
                    <a:p>
                      <a:pPr algn="ctr" fontAlgn="b"/>
                      <a:r>
                        <a:rPr lang="en-US" sz="1100" b="0" i="0" u="none" strike="noStrike">
                          <a:solidFill>
                            <a:srgbClr val="000000"/>
                          </a:solidFill>
                          <a:effectLst/>
                          <a:latin typeface="Calibri" panose="020F0502020204030204" pitchFamily="34" charset="0"/>
                        </a:rPr>
                        <a:t>Number of Dunks Made</a:t>
                      </a:r>
                    </a:p>
                  </a:txBody>
                  <a:tcPr marL="6350" marR="6350" marT="6350" marB="0" anchor="ctr"/>
                </a:tc>
                <a:tc>
                  <a:txBody>
                    <a:bodyPr/>
                    <a:lstStyle/>
                    <a:p>
                      <a:pPr algn="ctr" fontAlgn="b"/>
                      <a:r>
                        <a:rPr lang="en-US" sz="1100" b="0" i="0" u="none" strike="noStrike" dirty="0">
                          <a:solidFill>
                            <a:srgbClr val="C00000"/>
                          </a:solidFill>
                          <a:effectLst/>
                          <a:latin typeface="Calibri" panose="020F0502020204030204" pitchFamily="34" charset="0"/>
                        </a:rPr>
                        <a:t>23.97</a:t>
                      </a:r>
                    </a:p>
                  </a:txBody>
                  <a:tcPr marL="6350" marR="6350" marT="6350" marB="0" anchor="ctr"/>
                </a:tc>
                <a:tc>
                  <a:txBody>
                    <a:bodyPr/>
                    <a:lstStyle/>
                    <a:p>
                      <a:pPr algn="ctr" fontAlgn="b"/>
                      <a:r>
                        <a:rPr lang="en-US" sz="1100" b="0" i="0" u="none" strike="noStrike" dirty="0">
                          <a:solidFill>
                            <a:srgbClr val="00B050"/>
                          </a:solidFill>
                          <a:effectLst/>
                          <a:latin typeface="Calibri" panose="020F0502020204030204" pitchFamily="34" charset="0"/>
                        </a:rPr>
                        <a:t>112.25</a:t>
                      </a:r>
                    </a:p>
                  </a:txBody>
                  <a:tcPr marL="6350" marR="6350" marT="6350" marB="0" anchor="ctr"/>
                </a:tc>
                <a:tc>
                  <a:txBody>
                    <a:bodyPr/>
                    <a:lstStyle/>
                    <a:p>
                      <a:pPr algn="ctr" fontAlgn="b"/>
                      <a:r>
                        <a:rPr lang="en-US" sz="1100" b="0" i="0" u="none" strike="noStrike" dirty="0">
                          <a:solidFill>
                            <a:schemeClr val="accent4">
                              <a:lumMod val="75000"/>
                            </a:schemeClr>
                          </a:solidFill>
                          <a:effectLst/>
                          <a:latin typeface="Calibri" panose="020F0502020204030204" pitchFamily="34" charset="0"/>
                        </a:rPr>
                        <a:t>27.75</a:t>
                      </a:r>
                    </a:p>
                  </a:txBody>
                  <a:tcPr marL="6350" marR="6350" marT="6350" marB="0" anchor="ctr"/>
                </a:tc>
                <a:extLst>
                  <a:ext uri="{0D108BD9-81ED-4DB2-BD59-A6C34878D82A}">
                    <a16:rowId xmlns:a16="http://schemas.microsoft.com/office/drawing/2014/main" val="4107815706"/>
                  </a:ext>
                </a:extLst>
              </a:tr>
              <a:tr h="182880">
                <a:tc>
                  <a:txBody>
                    <a:bodyPr/>
                    <a:lstStyle/>
                    <a:p>
                      <a:pPr algn="ctr" fontAlgn="b"/>
                      <a:r>
                        <a:rPr lang="en-US" sz="1100" b="0" i="0" u="none" strike="noStrike" dirty="0">
                          <a:solidFill>
                            <a:srgbClr val="000000"/>
                          </a:solidFill>
                          <a:effectLst/>
                          <a:latin typeface="Calibri" panose="020F0502020204030204" pitchFamily="34" charset="0"/>
                        </a:rPr>
                        <a:t>Corner Three's Attempted</a:t>
                      </a:r>
                    </a:p>
                  </a:txBody>
                  <a:tcPr marL="6350" marR="6350" marT="6350" marB="0" anchor="ctr"/>
                </a:tc>
                <a:tc>
                  <a:txBody>
                    <a:bodyPr/>
                    <a:lstStyle/>
                    <a:p>
                      <a:pPr algn="ctr" fontAlgn="b"/>
                      <a:r>
                        <a:rPr lang="en-US" sz="1100" b="0" i="0" u="none" strike="noStrike" dirty="0">
                          <a:solidFill>
                            <a:srgbClr val="00B050"/>
                          </a:solidFill>
                          <a:effectLst/>
                          <a:latin typeface="Calibri" panose="020F0502020204030204" pitchFamily="34" charset="0"/>
                        </a:rPr>
                        <a:t>21.67%</a:t>
                      </a:r>
                    </a:p>
                  </a:txBody>
                  <a:tcPr marL="6350" marR="6350" marT="6350" marB="0" anchor="ctr"/>
                </a:tc>
                <a:tc>
                  <a:txBody>
                    <a:bodyPr/>
                    <a:lstStyle/>
                    <a:p>
                      <a:pPr algn="ctr" fontAlgn="b"/>
                      <a:r>
                        <a:rPr lang="en-US" sz="1100" b="0" i="0" u="none" strike="noStrike" dirty="0">
                          <a:solidFill>
                            <a:srgbClr val="C00000"/>
                          </a:solidFill>
                          <a:effectLst/>
                          <a:latin typeface="Calibri" panose="020F0502020204030204" pitchFamily="34" charset="0"/>
                        </a:rPr>
                        <a:t>12.43%</a:t>
                      </a:r>
                    </a:p>
                  </a:txBody>
                  <a:tcPr marL="6350" marR="6350" marT="6350" marB="0" anchor="ctr"/>
                </a:tc>
                <a:tc>
                  <a:txBody>
                    <a:bodyPr/>
                    <a:lstStyle/>
                    <a:p>
                      <a:pPr algn="ctr" fontAlgn="b"/>
                      <a:r>
                        <a:rPr lang="en-US" sz="1100" b="0" i="0" u="none" strike="noStrike" dirty="0">
                          <a:solidFill>
                            <a:schemeClr val="accent4">
                              <a:lumMod val="75000"/>
                            </a:schemeClr>
                          </a:solidFill>
                          <a:effectLst/>
                          <a:latin typeface="Calibri" panose="020F0502020204030204" pitchFamily="34" charset="0"/>
                        </a:rPr>
                        <a:t>16.29%</a:t>
                      </a:r>
                    </a:p>
                  </a:txBody>
                  <a:tcPr marL="6350" marR="6350" marT="6350" marB="0" anchor="ctr"/>
                </a:tc>
                <a:extLst>
                  <a:ext uri="{0D108BD9-81ED-4DB2-BD59-A6C34878D82A}">
                    <a16:rowId xmlns:a16="http://schemas.microsoft.com/office/drawing/2014/main" val="2851382212"/>
                  </a:ext>
                </a:extLst>
              </a:tr>
              <a:tr h="182880">
                <a:tc>
                  <a:txBody>
                    <a:bodyPr/>
                    <a:lstStyle/>
                    <a:p>
                      <a:pPr algn="ctr" fontAlgn="b"/>
                      <a:r>
                        <a:rPr lang="en-US" sz="1100" b="0" i="0" u="none" strike="noStrike" dirty="0">
                          <a:solidFill>
                            <a:srgbClr val="000000"/>
                          </a:solidFill>
                          <a:effectLst/>
                          <a:latin typeface="Calibri" panose="020F0502020204030204" pitchFamily="34" charset="0"/>
                        </a:rPr>
                        <a:t>Corner Three’s Made</a:t>
                      </a:r>
                    </a:p>
                  </a:txBody>
                  <a:tcPr marL="6350" marR="6350" marT="6350" marB="0" anchor="ctr"/>
                </a:tc>
                <a:tc>
                  <a:txBody>
                    <a:bodyPr/>
                    <a:lstStyle/>
                    <a:p>
                      <a:pPr algn="ctr" fontAlgn="b"/>
                      <a:r>
                        <a:rPr lang="en-US" sz="1100" b="0" i="0" u="none" strike="noStrike" dirty="0">
                          <a:solidFill>
                            <a:srgbClr val="00B050"/>
                          </a:solidFill>
                          <a:effectLst/>
                          <a:latin typeface="Calibri" panose="020F0502020204030204" pitchFamily="34" charset="0"/>
                        </a:rPr>
                        <a:t>40.47%</a:t>
                      </a:r>
                    </a:p>
                  </a:txBody>
                  <a:tcPr marL="6350" marR="6350" marT="6350" marB="0" anchor="ctr"/>
                </a:tc>
                <a:tc>
                  <a:txBody>
                    <a:bodyPr/>
                    <a:lstStyle/>
                    <a:p>
                      <a:pPr algn="ctr" fontAlgn="b"/>
                      <a:r>
                        <a:rPr lang="en-US" sz="1100" b="0" i="0" u="none" strike="noStrike" dirty="0">
                          <a:solidFill>
                            <a:srgbClr val="C00000"/>
                          </a:solidFill>
                          <a:effectLst/>
                          <a:latin typeface="Calibri" panose="020F0502020204030204" pitchFamily="34" charset="0"/>
                        </a:rPr>
                        <a:t>21.58%</a:t>
                      </a:r>
                    </a:p>
                  </a:txBody>
                  <a:tcPr marL="6350" marR="6350" marT="6350" marB="0" anchor="ctr"/>
                </a:tc>
                <a:tc>
                  <a:txBody>
                    <a:bodyPr/>
                    <a:lstStyle/>
                    <a:p>
                      <a:pPr algn="ctr" fontAlgn="b"/>
                      <a:r>
                        <a:rPr lang="en-US" sz="1100" b="0" i="0" u="none" strike="noStrike" dirty="0">
                          <a:solidFill>
                            <a:schemeClr val="accent4">
                              <a:lumMod val="75000"/>
                            </a:schemeClr>
                          </a:solidFill>
                          <a:effectLst/>
                          <a:latin typeface="Calibri" panose="020F0502020204030204" pitchFamily="34" charset="0"/>
                        </a:rPr>
                        <a:t>40.41%</a:t>
                      </a:r>
                    </a:p>
                  </a:txBody>
                  <a:tcPr marL="6350" marR="6350" marT="6350" marB="0" anchor="ctr"/>
                </a:tc>
                <a:extLst>
                  <a:ext uri="{0D108BD9-81ED-4DB2-BD59-A6C34878D82A}">
                    <a16:rowId xmlns:a16="http://schemas.microsoft.com/office/drawing/2014/main" val="4071437003"/>
                  </a:ext>
                </a:extLst>
              </a:tr>
            </a:tbl>
          </a:graphicData>
        </a:graphic>
      </p:graphicFrame>
      <p:sp>
        <p:nvSpPr>
          <p:cNvPr id="13" name="TextBox 12">
            <a:extLst>
              <a:ext uri="{FF2B5EF4-FFF2-40B4-BE49-F238E27FC236}">
                <a16:creationId xmlns:a16="http://schemas.microsoft.com/office/drawing/2014/main" id="{331CA038-6B7D-4B99-A1A4-04D41FA38448}"/>
              </a:ext>
            </a:extLst>
          </p:cNvPr>
          <p:cNvSpPr txBox="1"/>
          <p:nvPr/>
        </p:nvSpPr>
        <p:spPr>
          <a:xfrm>
            <a:off x="3505838" y="1935115"/>
            <a:ext cx="3087148" cy="261610"/>
          </a:xfrm>
          <a:prstGeom prst="rect">
            <a:avLst/>
          </a:prstGeom>
          <a:noFill/>
        </p:spPr>
        <p:txBody>
          <a:bodyPr wrap="square" rtlCol="0">
            <a:spAutoFit/>
          </a:bodyPr>
          <a:lstStyle/>
          <a:p>
            <a:r>
              <a:rPr lang="en-US" sz="1100" dirty="0">
                <a:solidFill>
                  <a:srgbClr val="00B050"/>
                </a:solidFill>
              </a:rPr>
              <a:t>Highest Value</a:t>
            </a:r>
            <a:r>
              <a:rPr lang="en-US" sz="1100" dirty="0"/>
              <a:t> </a:t>
            </a:r>
            <a:r>
              <a:rPr lang="en-US" sz="1100" b="1" dirty="0"/>
              <a:t>|</a:t>
            </a:r>
            <a:r>
              <a:rPr lang="en-US" sz="1100" dirty="0"/>
              <a:t> </a:t>
            </a:r>
            <a:r>
              <a:rPr lang="en-US" sz="1100" dirty="0">
                <a:solidFill>
                  <a:schemeClr val="accent4">
                    <a:lumMod val="75000"/>
                  </a:schemeClr>
                </a:solidFill>
              </a:rPr>
              <a:t>Middle Value </a:t>
            </a:r>
            <a:r>
              <a:rPr lang="en-US" sz="1100" b="1" dirty="0"/>
              <a:t>|</a:t>
            </a:r>
            <a:r>
              <a:rPr lang="en-US" sz="1100" dirty="0"/>
              <a:t> </a:t>
            </a:r>
            <a:r>
              <a:rPr lang="en-US" sz="1100" dirty="0">
                <a:solidFill>
                  <a:srgbClr val="FF0000"/>
                </a:solidFill>
              </a:rPr>
              <a:t>Lowest value</a:t>
            </a:r>
            <a:r>
              <a:rPr lang="en-US" sz="1100" dirty="0">
                <a:solidFill>
                  <a:schemeClr val="accent4">
                    <a:lumMod val="75000"/>
                  </a:schemeClr>
                </a:solidFill>
              </a:rPr>
              <a:t> </a:t>
            </a:r>
            <a:endParaRPr lang="en-US" sz="1100" dirty="0">
              <a:solidFill>
                <a:srgbClr val="00B050"/>
              </a:solidFill>
            </a:endParaRPr>
          </a:p>
        </p:txBody>
      </p:sp>
      <p:sp>
        <p:nvSpPr>
          <p:cNvPr id="15" name="TextBox 14">
            <a:extLst>
              <a:ext uri="{FF2B5EF4-FFF2-40B4-BE49-F238E27FC236}">
                <a16:creationId xmlns:a16="http://schemas.microsoft.com/office/drawing/2014/main" id="{6CC3A756-782F-452A-A778-CA4EC2613226}"/>
              </a:ext>
            </a:extLst>
          </p:cNvPr>
          <p:cNvSpPr txBox="1"/>
          <p:nvPr/>
        </p:nvSpPr>
        <p:spPr>
          <a:xfrm>
            <a:off x="3505837" y="1559187"/>
            <a:ext cx="2845826" cy="400110"/>
          </a:xfrm>
          <a:prstGeom prst="rect">
            <a:avLst/>
          </a:prstGeom>
          <a:noFill/>
        </p:spPr>
        <p:txBody>
          <a:bodyPr wrap="square" rtlCol="0">
            <a:spAutoFit/>
          </a:bodyPr>
          <a:lstStyle/>
          <a:p>
            <a:r>
              <a:rPr lang="en-US" sz="2000" b="1" dirty="0"/>
              <a:t>Statistical Summary</a:t>
            </a:r>
          </a:p>
        </p:txBody>
      </p:sp>
      <p:sp>
        <p:nvSpPr>
          <p:cNvPr id="16" name="TextBox 15">
            <a:extLst>
              <a:ext uri="{FF2B5EF4-FFF2-40B4-BE49-F238E27FC236}">
                <a16:creationId xmlns:a16="http://schemas.microsoft.com/office/drawing/2014/main" id="{C3E741A4-A4BF-4133-8C07-D8DDEA63B877}"/>
              </a:ext>
            </a:extLst>
          </p:cNvPr>
          <p:cNvSpPr txBox="1"/>
          <p:nvPr/>
        </p:nvSpPr>
        <p:spPr>
          <a:xfrm>
            <a:off x="3505838" y="6157011"/>
            <a:ext cx="5180321" cy="215444"/>
          </a:xfrm>
          <a:prstGeom prst="rect">
            <a:avLst/>
          </a:prstGeom>
          <a:noFill/>
        </p:spPr>
        <p:txBody>
          <a:bodyPr wrap="square" rtlCol="0">
            <a:spAutoFit/>
          </a:bodyPr>
          <a:lstStyle/>
          <a:p>
            <a:r>
              <a:rPr lang="en-US" sz="800" dirty="0"/>
              <a:t>All values represent averages between players within the cluster per statistic category</a:t>
            </a:r>
            <a:endParaRPr lang="en-US" sz="1000" dirty="0"/>
          </a:p>
        </p:txBody>
      </p:sp>
    </p:spTree>
    <p:extLst>
      <p:ext uri="{BB962C8B-B14F-4D97-AF65-F5344CB8AC3E}">
        <p14:creationId xmlns:p14="http://schemas.microsoft.com/office/powerpoint/2010/main" val="1669637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8BCF7EDC-7007-401E-9EC1-3B79AE78E0E2}"/>
              </a:ext>
            </a:extLst>
          </p:cNvPr>
          <p:cNvSpPr txBox="1"/>
          <p:nvPr/>
        </p:nvSpPr>
        <p:spPr>
          <a:xfrm>
            <a:off x="596660" y="2444097"/>
            <a:ext cx="1314971" cy="4158739"/>
          </a:xfrm>
          <a:prstGeom prst="rect">
            <a:avLst/>
          </a:prstGeom>
          <a:solidFill>
            <a:schemeClr val="bg1">
              <a:lumMod val="95000"/>
            </a:schemeClr>
          </a:solidFill>
        </p:spPr>
        <p:txBody>
          <a:bodyPr wrap="square" rtlCol="0">
            <a:noAutofit/>
          </a:bodyPr>
          <a:lstStyle/>
          <a:p>
            <a:pPr algn="ctr"/>
            <a:endParaRPr lang="en-US" sz="1600" dirty="0"/>
          </a:p>
        </p:txBody>
      </p:sp>
      <p:sp>
        <p:nvSpPr>
          <p:cNvPr id="33" name="TextBox 32">
            <a:extLst>
              <a:ext uri="{FF2B5EF4-FFF2-40B4-BE49-F238E27FC236}">
                <a16:creationId xmlns:a16="http://schemas.microsoft.com/office/drawing/2014/main" id="{3622A839-FF88-42EF-8839-25F5AA92AEF2}"/>
              </a:ext>
            </a:extLst>
          </p:cNvPr>
          <p:cNvSpPr txBox="1"/>
          <p:nvPr/>
        </p:nvSpPr>
        <p:spPr>
          <a:xfrm>
            <a:off x="1986693" y="2444097"/>
            <a:ext cx="1314971" cy="4158739"/>
          </a:xfrm>
          <a:prstGeom prst="rect">
            <a:avLst/>
          </a:prstGeom>
          <a:solidFill>
            <a:schemeClr val="bg1">
              <a:lumMod val="95000"/>
            </a:schemeClr>
          </a:solidFill>
        </p:spPr>
        <p:txBody>
          <a:bodyPr wrap="square" rtlCol="0">
            <a:noAutofit/>
          </a:bodyPr>
          <a:lstStyle/>
          <a:p>
            <a:pPr algn="ctr"/>
            <a:endParaRPr lang="en-US" sz="1600" dirty="0"/>
          </a:p>
        </p:txBody>
      </p:sp>
      <p:sp>
        <p:nvSpPr>
          <p:cNvPr id="34" name="TextBox 33">
            <a:extLst>
              <a:ext uri="{FF2B5EF4-FFF2-40B4-BE49-F238E27FC236}">
                <a16:creationId xmlns:a16="http://schemas.microsoft.com/office/drawing/2014/main" id="{851E0724-4F24-4BB8-9B56-8AFCC0349803}"/>
              </a:ext>
            </a:extLst>
          </p:cNvPr>
          <p:cNvSpPr txBox="1"/>
          <p:nvPr/>
        </p:nvSpPr>
        <p:spPr>
          <a:xfrm>
            <a:off x="3376719" y="2449548"/>
            <a:ext cx="1314971" cy="4158739"/>
          </a:xfrm>
          <a:prstGeom prst="rect">
            <a:avLst/>
          </a:prstGeom>
          <a:solidFill>
            <a:schemeClr val="bg1">
              <a:lumMod val="95000"/>
            </a:schemeClr>
          </a:solidFill>
        </p:spPr>
        <p:txBody>
          <a:bodyPr wrap="square" rtlCol="0">
            <a:noAutofit/>
          </a:bodyPr>
          <a:lstStyle/>
          <a:p>
            <a:pPr algn="ctr"/>
            <a:endParaRPr lang="en-US" sz="1600" dirty="0"/>
          </a:p>
        </p:txBody>
      </p:sp>
      <p:sp>
        <p:nvSpPr>
          <p:cNvPr id="35" name="TextBox 34">
            <a:extLst>
              <a:ext uri="{FF2B5EF4-FFF2-40B4-BE49-F238E27FC236}">
                <a16:creationId xmlns:a16="http://schemas.microsoft.com/office/drawing/2014/main" id="{6BF703FF-B2A6-403E-B6B3-E8C608E3A4AD}"/>
              </a:ext>
            </a:extLst>
          </p:cNvPr>
          <p:cNvSpPr txBox="1"/>
          <p:nvPr/>
        </p:nvSpPr>
        <p:spPr>
          <a:xfrm>
            <a:off x="4766740" y="2444098"/>
            <a:ext cx="1314971" cy="4158739"/>
          </a:xfrm>
          <a:prstGeom prst="rect">
            <a:avLst/>
          </a:prstGeom>
          <a:solidFill>
            <a:schemeClr val="bg1">
              <a:lumMod val="95000"/>
            </a:schemeClr>
          </a:solidFill>
        </p:spPr>
        <p:txBody>
          <a:bodyPr wrap="square" rtlCol="0">
            <a:noAutofit/>
          </a:bodyPr>
          <a:lstStyle/>
          <a:p>
            <a:pPr algn="ctr"/>
            <a:endParaRPr lang="en-US" sz="1600" dirty="0"/>
          </a:p>
        </p:txBody>
      </p:sp>
      <p:sp>
        <p:nvSpPr>
          <p:cNvPr id="36" name="TextBox 35">
            <a:extLst>
              <a:ext uri="{FF2B5EF4-FFF2-40B4-BE49-F238E27FC236}">
                <a16:creationId xmlns:a16="http://schemas.microsoft.com/office/drawing/2014/main" id="{91902FDB-563B-4489-9EE3-223185B3AC9B}"/>
              </a:ext>
            </a:extLst>
          </p:cNvPr>
          <p:cNvSpPr txBox="1"/>
          <p:nvPr/>
        </p:nvSpPr>
        <p:spPr>
          <a:xfrm>
            <a:off x="6156761" y="2444098"/>
            <a:ext cx="1314971" cy="4158739"/>
          </a:xfrm>
          <a:prstGeom prst="rect">
            <a:avLst/>
          </a:prstGeom>
          <a:solidFill>
            <a:schemeClr val="bg1">
              <a:lumMod val="95000"/>
            </a:schemeClr>
          </a:solidFill>
        </p:spPr>
        <p:txBody>
          <a:bodyPr wrap="square" rtlCol="0">
            <a:noAutofit/>
          </a:bodyPr>
          <a:lstStyle/>
          <a:p>
            <a:pPr algn="ctr"/>
            <a:endParaRPr lang="en-US" sz="1600" dirty="0"/>
          </a:p>
        </p:txBody>
      </p:sp>
      <p:sp>
        <p:nvSpPr>
          <p:cNvPr id="37" name="TextBox 36">
            <a:extLst>
              <a:ext uri="{FF2B5EF4-FFF2-40B4-BE49-F238E27FC236}">
                <a16:creationId xmlns:a16="http://schemas.microsoft.com/office/drawing/2014/main" id="{F75E2175-C64C-4AF5-8763-DE3D88761914}"/>
              </a:ext>
            </a:extLst>
          </p:cNvPr>
          <p:cNvSpPr txBox="1"/>
          <p:nvPr/>
        </p:nvSpPr>
        <p:spPr>
          <a:xfrm>
            <a:off x="7546794" y="2444098"/>
            <a:ext cx="1314971" cy="4158739"/>
          </a:xfrm>
          <a:prstGeom prst="rect">
            <a:avLst/>
          </a:prstGeom>
          <a:solidFill>
            <a:schemeClr val="bg1">
              <a:lumMod val="95000"/>
            </a:schemeClr>
          </a:solidFill>
        </p:spPr>
        <p:txBody>
          <a:bodyPr wrap="square" rtlCol="0">
            <a:noAutofit/>
          </a:bodyPr>
          <a:lstStyle/>
          <a:p>
            <a:pPr algn="ctr"/>
            <a:endParaRPr lang="en-US" sz="1600" dirty="0"/>
          </a:p>
        </p:txBody>
      </p:sp>
      <p:sp>
        <p:nvSpPr>
          <p:cNvPr id="38" name="TextBox 37">
            <a:extLst>
              <a:ext uri="{FF2B5EF4-FFF2-40B4-BE49-F238E27FC236}">
                <a16:creationId xmlns:a16="http://schemas.microsoft.com/office/drawing/2014/main" id="{6378A9E2-A97D-4195-9521-6A879EFD3715}"/>
              </a:ext>
            </a:extLst>
          </p:cNvPr>
          <p:cNvSpPr txBox="1"/>
          <p:nvPr/>
        </p:nvSpPr>
        <p:spPr>
          <a:xfrm>
            <a:off x="8936819" y="2436730"/>
            <a:ext cx="1314971" cy="4158739"/>
          </a:xfrm>
          <a:prstGeom prst="rect">
            <a:avLst/>
          </a:prstGeom>
          <a:solidFill>
            <a:schemeClr val="bg1">
              <a:lumMod val="95000"/>
            </a:schemeClr>
          </a:solidFill>
        </p:spPr>
        <p:txBody>
          <a:bodyPr wrap="square" rtlCol="0">
            <a:noAutofit/>
          </a:bodyPr>
          <a:lstStyle/>
          <a:p>
            <a:pPr algn="ctr"/>
            <a:endParaRPr lang="en-US" sz="1600" dirty="0"/>
          </a:p>
        </p:txBody>
      </p:sp>
      <p:sp>
        <p:nvSpPr>
          <p:cNvPr id="39" name="TextBox 38">
            <a:extLst>
              <a:ext uri="{FF2B5EF4-FFF2-40B4-BE49-F238E27FC236}">
                <a16:creationId xmlns:a16="http://schemas.microsoft.com/office/drawing/2014/main" id="{47D680AE-DFCE-4924-AC1C-9911C12C57DF}"/>
              </a:ext>
            </a:extLst>
          </p:cNvPr>
          <p:cNvSpPr txBox="1"/>
          <p:nvPr/>
        </p:nvSpPr>
        <p:spPr>
          <a:xfrm>
            <a:off x="10326846" y="2433046"/>
            <a:ext cx="1314971" cy="4158739"/>
          </a:xfrm>
          <a:prstGeom prst="rect">
            <a:avLst/>
          </a:prstGeom>
          <a:solidFill>
            <a:schemeClr val="bg1">
              <a:lumMod val="95000"/>
            </a:schemeClr>
          </a:solidFill>
        </p:spPr>
        <p:txBody>
          <a:bodyPr wrap="square" rtlCol="0">
            <a:noAutofit/>
          </a:bodyPr>
          <a:lstStyle/>
          <a:p>
            <a:pPr algn="ctr"/>
            <a:endParaRPr lang="en-US" sz="1600" dirty="0"/>
          </a:p>
        </p:txBody>
      </p:sp>
      <p:sp>
        <p:nvSpPr>
          <p:cNvPr id="2" name="Title 1">
            <a:extLst>
              <a:ext uri="{FF2B5EF4-FFF2-40B4-BE49-F238E27FC236}">
                <a16:creationId xmlns:a16="http://schemas.microsoft.com/office/drawing/2014/main" id="{24F3578A-0780-4D62-B966-9318AAFA19D5}"/>
              </a:ext>
            </a:extLst>
          </p:cNvPr>
          <p:cNvSpPr>
            <a:spLocks noGrp="1"/>
          </p:cNvSpPr>
          <p:nvPr>
            <p:ph type="title"/>
          </p:nvPr>
        </p:nvSpPr>
        <p:spPr/>
        <p:txBody>
          <a:bodyPr/>
          <a:lstStyle/>
          <a:p>
            <a:r>
              <a:rPr lang="en-US" b="1" dirty="0"/>
              <a:t>Project Timeline</a:t>
            </a:r>
          </a:p>
        </p:txBody>
      </p:sp>
      <p:sp>
        <p:nvSpPr>
          <p:cNvPr id="4" name="TextBox 3">
            <a:extLst>
              <a:ext uri="{FF2B5EF4-FFF2-40B4-BE49-F238E27FC236}">
                <a16:creationId xmlns:a16="http://schemas.microsoft.com/office/drawing/2014/main" id="{E298BDFA-6881-48A7-B994-C46083B41EA9}"/>
              </a:ext>
            </a:extLst>
          </p:cNvPr>
          <p:cNvSpPr txBox="1"/>
          <p:nvPr/>
        </p:nvSpPr>
        <p:spPr>
          <a:xfrm>
            <a:off x="1986694" y="2060116"/>
            <a:ext cx="1314971" cy="369332"/>
          </a:xfrm>
          <a:prstGeom prst="rect">
            <a:avLst/>
          </a:prstGeom>
          <a:noFill/>
          <a:ln>
            <a:noFill/>
          </a:ln>
        </p:spPr>
        <p:txBody>
          <a:bodyPr wrap="square" rtlCol="0">
            <a:spAutoFit/>
          </a:bodyPr>
          <a:lstStyle/>
          <a:p>
            <a:pPr algn="ctr"/>
            <a:r>
              <a:rPr lang="en-US" b="1" dirty="0"/>
              <a:t>Week 2</a:t>
            </a:r>
          </a:p>
        </p:txBody>
      </p:sp>
      <p:sp>
        <p:nvSpPr>
          <p:cNvPr id="17" name="TextBox 16">
            <a:extLst>
              <a:ext uri="{FF2B5EF4-FFF2-40B4-BE49-F238E27FC236}">
                <a16:creationId xmlns:a16="http://schemas.microsoft.com/office/drawing/2014/main" id="{A7AA3F2E-66E8-4DD8-8E83-A40AE27BB824}"/>
              </a:ext>
            </a:extLst>
          </p:cNvPr>
          <p:cNvSpPr txBox="1"/>
          <p:nvPr/>
        </p:nvSpPr>
        <p:spPr>
          <a:xfrm>
            <a:off x="3376719" y="2067484"/>
            <a:ext cx="1314971" cy="369332"/>
          </a:xfrm>
          <a:prstGeom prst="rect">
            <a:avLst/>
          </a:prstGeom>
          <a:noFill/>
          <a:ln>
            <a:noFill/>
          </a:ln>
        </p:spPr>
        <p:txBody>
          <a:bodyPr wrap="square" rtlCol="0">
            <a:spAutoFit/>
          </a:bodyPr>
          <a:lstStyle/>
          <a:p>
            <a:pPr algn="ctr"/>
            <a:r>
              <a:rPr lang="en-US" b="1" dirty="0"/>
              <a:t>Week 3</a:t>
            </a:r>
          </a:p>
        </p:txBody>
      </p:sp>
      <p:sp>
        <p:nvSpPr>
          <p:cNvPr id="18" name="TextBox 17">
            <a:extLst>
              <a:ext uri="{FF2B5EF4-FFF2-40B4-BE49-F238E27FC236}">
                <a16:creationId xmlns:a16="http://schemas.microsoft.com/office/drawing/2014/main" id="{F41D62F4-CDFB-4891-8106-4DFE31FDDAA9}"/>
              </a:ext>
            </a:extLst>
          </p:cNvPr>
          <p:cNvSpPr txBox="1"/>
          <p:nvPr/>
        </p:nvSpPr>
        <p:spPr>
          <a:xfrm>
            <a:off x="4766744" y="2069326"/>
            <a:ext cx="1314971" cy="369332"/>
          </a:xfrm>
          <a:prstGeom prst="rect">
            <a:avLst/>
          </a:prstGeom>
          <a:noFill/>
          <a:ln>
            <a:noFill/>
          </a:ln>
        </p:spPr>
        <p:txBody>
          <a:bodyPr wrap="square" rtlCol="0">
            <a:spAutoFit/>
          </a:bodyPr>
          <a:lstStyle/>
          <a:p>
            <a:pPr algn="ctr"/>
            <a:r>
              <a:rPr lang="en-US" b="1" dirty="0"/>
              <a:t>Week 4</a:t>
            </a:r>
          </a:p>
        </p:txBody>
      </p:sp>
      <p:sp>
        <p:nvSpPr>
          <p:cNvPr id="19" name="TextBox 18">
            <a:extLst>
              <a:ext uri="{FF2B5EF4-FFF2-40B4-BE49-F238E27FC236}">
                <a16:creationId xmlns:a16="http://schemas.microsoft.com/office/drawing/2014/main" id="{51407B71-5918-4122-86AA-94D847EAB741}"/>
              </a:ext>
            </a:extLst>
          </p:cNvPr>
          <p:cNvSpPr txBox="1"/>
          <p:nvPr/>
        </p:nvSpPr>
        <p:spPr>
          <a:xfrm>
            <a:off x="6156769" y="2071165"/>
            <a:ext cx="1314971" cy="369332"/>
          </a:xfrm>
          <a:prstGeom prst="rect">
            <a:avLst/>
          </a:prstGeom>
          <a:noFill/>
          <a:ln>
            <a:noFill/>
          </a:ln>
        </p:spPr>
        <p:txBody>
          <a:bodyPr wrap="square" rtlCol="0">
            <a:spAutoFit/>
          </a:bodyPr>
          <a:lstStyle/>
          <a:p>
            <a:pPr algn="ctr"/>
            <a:r>
              <a:rPr lang="en-US" b="1" dirty="0"/>
              <a:t>Week 5</a:t>
            </a:r>
          </a:p>
        </p:txBody>
      </p:sp>
      <p:sp>
        <p:nvSpPr>
          <p:cNvPr id="20" name="TextBox 19">
            <a:extLst>
              <a:ext uri="{FF2B5EF4-FFF2-40B4-BE49-F238E27FC236}">
                <a16:creationId xmlns:a16="http://schemas.microsoft.com/office/drawing/2014/main" id="{5447F88D-FC6B-4F63-9D8F-EB9E78888D9C}"/>
              </a:ext>
            </a:extLst>
          </p:cNvPr>
          <p:cNvSpPr txBox="1"/>
          <p:nvPr/>
        </p:nvSpPr>
        <p:spPr>
          <a:xfrm>
            <a:off x="7546794" y="2061958"/>
            <a:ext cx="1314971" cy="369332"/>
          </a:xfrm>
          <a:prstGeom prst="rect">
            <a:avLst/>
          </a:prstGeom>
          <a:noFill/>
          <a:ln>
            <a:noFill/>
          </a:ln>
        </p:spPr>
        <p:txBody>
          <a:bodyPr wrap="square" rtlCol="0">
            <a:spAutoFit/>
          </a:bodyPr>
          <a:lstStyle/>
          <a:p>
            <a:pPr algn="ctr"/>
            <a:r>
              <a:rPr lang="en-US" b="1" dirty="0"/>
              <a:t>Week 6</a:t>
            </a:r>
          </a:p>
        </p:txBody>
      </p:sp>
      <p:sp>
        <p:nvSpPr>
          <p:cNvPr id="21" name="TextBox 20">
            <a:extLst>
              <a:ext uri="{FF2B5EF4-FFF2-40B4-BE49-F238E27FC236}">
                <a16:creationId xmlns:a16="http://schemas.microsoft.com/office/drawing/2014/main" id="{5F67E063-BC0D-4291-88F3-D76EF51ECAB4}"/>
              </a:ext>
            </a:extLst>
          </p:cNvPr>
          <p:cNvSpPr txBox="1"/>
          <p:nvPr/>
        </p:nvSpPr>
        <p:spPr>
          <a:xfrm>
            <a:off x="8936819" y="2065642"/>
            <a:ext cx="1314971" cy="369332"/>
          </a:xfrm>
          <a:prstGeom prst="rect">
            <a:avLst/>
          </a:prstGeom>
          <a:noFill/>
          <a:ln>
            <a:noFill/>
          </a:ln>
        </p:spPr>
        <p:txBody>
          <a:bodyPr wrap="square" rtlCol="0">
            <a:spAutoFit/>
          </a:bodyPr>
          <a:lstStyle/>
          <a:p>
            <a:pPr algn="ctr"/>
            <a:r>
              <a:rPr lang="en-US" b="1" dirty="0"/>
              <a:t>Week 7</a:t>
            </a:r>
          </a:p>
        </p:txBody>
      </p:sp>
      <p:sp>
        <p:nvSpPr>
          <p:cNvPr id="22" name="TextBox 21">
            <a:extLst>
              <a:ext uri="{FF2B5EF4-FFF2-40B4-BE49-F238E27FC236}">
                <a16:creationId xmlns:a16="http://schemas.microsoft.com/office/drawing/2014/main" id="{94676C35-D942-4810-9ACA-299C7003E9EE}"/>
              </a:ext>
            </a:extLst>
          </p:cNvPr>
          <p:cNvSpPr txBox="1"/>
          <p:nvPr/>
        </p:nvSpPr>
        <p:spPr>
          <a:xfrm>
            <a:off x="10326847" y="2063800"/>
            <a:ext cx="1314971" cy="369332"/>
          </a:xfrm>
          <a:prstGeom prst="rect">
            <a:avLst/>
          </a:prstGeom>
          <a:noFill/>
          <a:ln>
            <a:noFill/>
          </a:ln>
        </p:spPr>
        <p:txBody>
          <a:bodyPr wrap="square" rtlCol="0">
            <a:spAutoFit/>
          </a:bodyPr>
          <a:lstStyle/>
          <a:p>
            <a:pPr algn="ctr"/>
            <a:r>
              <a:rPr lang="en-US" b="1" dirty="0"/>
              <a:t>Week 8</a:t>
            </a:r>
          </a:p>
        </p:txBody>
      </p:sp>
      <p:sp>
        <p:nvSpPr>
          <p:cNvPr id="23" name="TextBox 22">
            <a:extLst>
              <a:ext uri="{FF2B5EF4-FFF2-40B4-BE49-F238E27FC236}">
                <a16:creationId xmlns:a16="http://schemas.microsoft.com/office/drawing/2014/main" id="{0392656B-B6D5-4F94-803A-91663ED8940F}"/>
              </a:ext>
            </a:extLst>
          </p:cNvPr>
          <p:cNvSpPr txBox="1"/>
          <p:nvPr/>
        </p:nvSpPr>
        <p:spPr>
          <a:xfrm>
            <a:off x="596669" y="2058274"/>
            <a:ext cx="1314971" cy="369332"/>
          </a:xfrm>
          <a:prstGeom prst="rect">
            <a:avLst/>
          </a:prstGeom>
          <a:noFill/>
          <a:ln>
            <a:noFill/>
          </a:ln>
        </p:spPr>
        <p:txBody>
          <a:bodyPr wrap="square" rtlCol="0">
            <a:spAutoFit/>
          </a:bodyPr>
          <a:lstStyle/>
          <a:p>
            <a:pPr algn="ctr"/>
            <a:r>
              <a:rPr lang="en-US" b="1" dirty="0"/>
              <a:t>Week 1</a:t>
            </a:r>
          </a:p>
        </p:txBody>
      </p:sp>
      <p:sp>
        <p:nvSpPr>
          <p:cNvPr id="24" name="TextBox 23">
            <a:extLst>
              <a:ext uri="{FF2B5EF4-FFF2-40B4-BE49-F238E27FC236}">
                <a16:creationId xmlns:a16="http://schemas.microsoft.com/office/drawing/2014/main" id="{88A806BC-A833-4D4A-B470-92667BEBD52B}"/>
              </a:ext>
            </a:extLst>
          </p:cNvPr>
          <p:cNvSpPr txBox="1"/>
          <p:nvPr/>
        </p:nvSpPr>
        <p:spPr>
          <a:xfrm>
            <a:off x="596670" y="2592178"/>
            <a:ext cx="1314971" cy="430887"/>
          </a:xfrm>
          <a:prstGeom prst="rect">
            <a:avLst/>
          </a:prstGeom>
          <a:solidFill>
            <a:srgbClr val="95BC11"/>
          </a:solidFill>
        </p:spPr>
        <p:txBody>
          <a:bodyPr wrap="square" lIns="0" tIns="0" rIns="0" bIns="0" rtlCol="0" anchor="ctr">
            <a:spAutoFit/>
          </a:bodyPr>
          <a:lstStyle/>
          <a:p>
            <a:pPr algn="ctr"/>
            <a:r>
              <a:rPr lang="en-US" sz="1400" b="1" dirty="0">
                <a:solidFill>
                  <a:schemeClr val="bg1"/>
                </a:solidFill>
              </a:rPr>
              <a:t>Business Understanding</a:t>
            </a:r>
          </a:p>
        </p:txBody>
      </p:sp>
      <p:sp>
        <p:nvSpPr>
          <p:cNvPr id="25" name="TextBox 24">
            <a:extLst>
              <a:ext uri="{FF2B5EF4-FFF2-40B4-BE49-F238E27FC236}">
                <a16:creationId xmlns:a16="http://schemas.microsoft.com/office/drawing/2014/main" id="{182AACC0-8E1B-4CF3-B75E-BBDED77B86E8}"/>
              </a:ext>
            </a:extLst>
          </p:cNvPr>
          <p:cNvSpPr txBox="1"/>
          <p:nvPr/>
        </p:nvSpPr>
        <p:spPr>
          <a:xfrm>
            <a:off x="596670" y="3137596"/>
            <a:ext cx="2704996" cy="475488"/>
          </a:xfrm>
          <a:prstGeom prst="rect">
            <a:avLst/>
          </a:prstGeom>
          <a:solidFill>
            <a:srgbClr val="34B2E4"/>
          </a:solidFill>
        </p:spPr>
        <p:txBody>
          <a:bodyPr wrap="square" lIns="0" tIns="0" rIns="0" bIns="0" rtlCol="0" anchor="ctr">
            <a:noAutofit/>
          </a:bodyPr>
          <a:lstStyle/>
          <a:p>
            <a:pPr algn="ctr"/>
            <a:r>
              <a:rPr lang="en-US" sz="1400" b="1" dirty="0">
                <a:solidFill>
                  <a:schemeClr val="bg1"/>
                </a:solidFill>
              </a:rPr>
              <a:t>Data Mining</a:t>
            </a:r>
          </a:p>
        </p:txBody>
      </p:sp>
      <p:sp>
        <p:nvSpPr>
          <p:cNvPr id="26" name="TextBox 25">
            <a:extLst>
              <a:ext uri="{FF2B5EF4-FFF2-40B4-BE49-F238E27FC236}">
                <a16:creationId xmlns:a16="http://schemas.microsoft.com/office/drawing/2014/main" id="{4B6A55BD-51F1-4297-A6FA-87A90025F55F}"/>
              </a:ext>
            </a:extLst>
          </p:cNvPr>
          <p:cNvSpPr txBox="1"/>
          <p:nvPr/>
        </p:nvSpPr>
        <p:spPr>
          <a:xfrm>
            <a:off x="1986695" y="3704695"/>
            <a:ext cx="1314971" cy="475488"/>
          </a:xfrm>
          <a:prstGeom prst="rect">
            <a:avLst/>
          </a:prstGeom>
          <a:solidFill>
            <a:srgbClr val="065381"/>
          </a:solidFill>
        </p:spPr>
        <p:txBody>
          <a:bodyPr wrap="square" lIns="0" tIns="0" rIns="0" bIns="0" rtlCol="0" anchor="ctr">
            <a:noAutofit/>
          </a:bodyPr>
          <a:lstStyle/>
          <a:p>
            <a:pPr algn="ctr"/>
            <a:r>
              <a:rPr lang="en-US" sz="1400" b="1" dirty="0">
                <a:solidFill>
                  <a:schemeClr val="bg1"/>
                </a:solidFill>
              </a:rPr>
              <a:t>Data Cleaning</a:t>
            </a:r>
          </a:p>
        </p:txBody>
      </p:sp>
      <p:sp>
        <p:nvSpPr>
          <p:cNvPr id="27" name="TextBox 26">
            <a:extLst>
              <a:ext uri="{FF2B5EF4-FFF2-40B4-BE49-F238E27FC236}">
                <a16:creationId xmlns:a16="http://schemas.microsoft.com/office/drawing/2014/main" id="{D34A404C-FA9F-4B95-A152-23FB038A74C7}"/>
              </a:ext>
            </a:extLst>
          </p:cNvPr>
          <p:cNvSpPr txBox="1"/>
          <p:nvPr/>
        </p:nvSpPr>
        <p:spPr>
          <a:xfrm>
            <a:off x="1986695" y="4271794"/>
            <a:ext cx="1314971" cy="475488"/>
          </a:xfrm>
          <a:prstGeom prst="rect">
            <a:avLst/>
          </a:prstGeom>
          <a:solidFill>
            <a:srgbClr val="8B103D"/>
          </a:solidFill>
        </p:spPr>
        <p:txBody>
          <a:bodyPr wrap="square" lIns="0" tIns="0" rIns="0" bIns="0" rtlCol="0" anchor="ctr">
            <a:noAutofit/>
          </a:bodyPr>
          <a:lstStyle/>
          <a:p>
            <a:pPr algn="ctr"/>
            <a:r>
              <a:rPr lang="en-US" sz="1400" b="1" dirty="0">
                <a:solidFill>
                  <a:schemeClr val="bg1"/>
                </a:solidFill>
              </a:rPr>
              <a:t>Data Exploration</a:t>
            </a:r>
          </a:p>
        </p:txBody>
      </p:sp>
      <p:sp>
        <p:nvSpPr>
          <p:cNvPr id="28" name="TextBox 27">
            <a:extLst>
              <a:ext uri="{FF2B5EF4-FFF2-40B4-BE49-F238E27FC236}">
                <a16:creationId xmlns:a16="http://schemas.microsoft.com/office/drawing/2014/main" id="{FF093EB4-0A33-4F87-9CDB-08930466C969}"/>
              </a:ext>
            </a:extLst>
          </p:cNvPr>
          <p:cNvSpPr txBox="1"/>
          <p:nvPr/>
        </p:nvSpPr>
        <p:spPr>
          <a:xfrm>
            <a:off x="1986695" y="4838893"/>
            <a:ext cx="1314958" cy="475488"/>
          </a:xfrm>
          <a:prstGeom prst="rect">
            <a:avLst/>
          </a:prstGeom>
          <a:solidFill>
            <a:srgbClr val="E34856"/>
          </a:solidFill>
        </p:spPr>
        <p:txBody>
          <a:bodyPr wrap="square" lIns="0" tIns="0" rIns="0" bIns="0" rtlCol="0" anchor="ctr">
            <a:noAutofit/>
          </a:bodyPr>
          <a:lstStyle/>
          <a:p>
            <a:pPr algn="ctr"/>
            <a:r>
              <a:rPr lang="en-US" sz="1400" b="1" dirty="0">
                <a:solidFill>
                  <a:schemeClr val="bg1"/>
                </a:solidFill>
              </a:rPr>
              <a:t>Feature Engineering</a:t>
            </a:r>
          </a:p>
        </p:txBody>
      </p:sp>
      <p:sp>
        <p:nvSpPr>
          <p:cNvPr id="30" name="TextBox 29">
            <a:extLst>
              <a:ext uri="{FF2B5EF4-FFF2-40B4-BE49-F238E27FC236}">
                <a16:creationId xmlns:a16="http://schemas.microsoft.com/office/drawing/2014/main" id="{1F2CE39F-2577-459B-A1EB-C41A21A1458E}"/>
              </a:ext>
            </a:extLst>
          </p:cNvPr>
          <p:cNvSpPr txBox="1"/>
          <p:nvPr/>
        </p:nvSpPr>
        <p:spPr>
          <a:xfrm>
            <a:off x="3376719" y="5405992"/>
            <a:ext cx="4095022" cy="476726"/>
          </a:xfrm>
          <a:prstGeom prst="rect">
            <a:avLst/>
          </a:prstGeom>
          <a:solidFill>
            <a:srgbClr val="FE912A"/>
          </a:solidFill>
        </p:spPr>
        <p:txBody>
          <a:bodyPr wrap="square" lIns="0" tIns="0" rIns="0" bIns="0" rtlCol="0" anchor="ctr">
            <a:noAutofit/>
          </a:bodyPr>
          <a:lstStyle/>
          <a:p>
            <a:pPr algn="ctr"/>
            <a:r>
              <a:rPr lang="en-US" sz="1400" b="1" dirty="0">
                <a:solidFill>
                  <a:schemeClr val="bg1"/>
                </a:solidFill>
              </a:rPr>
              <a:t>Predictive Modeling</a:t>
            </a:r>
          </a:p>
        </p:txBody>
      </p:sp>
      <p:sp>
        <p:nvSpPr>
          <p:cNvPr id="31" name="TextBox 30">
            <a:extLst>
              <a:ext uri="{FF2B5EF4-FFF2-40B4-BE49-F238E27FC236}">
                <a16:creationId xmlns:a16="http://schemas.microsoft.com/office/drawing/2014/main" id="{814BF047-CA35-4AFA-9650-AD4325156E57}"/>
              </a:ext>
            </a:extLst>
          </p:cNvPr>
          <p:cNvSpPr txBox="1"/>
          <p:nvPr/>
        </p:nvSpPr>
        <p:spPr>
          <a:xfrm>
            <a:off x="7546792" y="5974330"/>
            <a:ext cx="4095025" cy="475488"/>
          </a:xfrm>
          <a:prstGeom prst="rect">
            <a:avLst/>
          </a:prstGeom>
          <a:solidFill>
            <a:srgbClr val="FFCA5A"/>
          </a:solidFill>
        </p:spPr>
        <p:txBody>
          <a:bodyPr wrap="square" lIns="0" tIns="0" rIns="0" bIns="0" rtlCol="0" anchor="ctr">
            <a:noAutofit/>
          </a:bodyPr>
          <a:lstStyle/>
          <a:p>
            <a:pPr algn="ctr"/>
            <a:r>
              <a:rPr lang="en-US" sz="1400" b="1" dirty="0">
                <a:solidFill>
                  <a:schemeClr val="bg1"/>
                </a:solidFill>
              </a:rPr>
              <a:t>Data Visualization</a:t>
            </a:r>
          </a:p>
        </p:txBody>
      </p:sp>
      <p:sp>
        <p:nvSpPr>
          <p:cNvPr id="3" name="TextBox 2">
            <a:extLst>
              <a:ext uri="{FF2B5EF4-FFF2-40B4-BE49-F238E27FC236}">
                <a16:creationId xmlns:a16="http://schemas.microsoft.com/office/drawing/2014/main" id="{83CE67E5-6F1C-45D7-9191-F4BD80D045DF}"/>
              </a:ext>
            </a:extLst>
          </p:cNvPr>
          <p:cNvSpPr txBox="1"/>
          <p:nvPr/>
        </p:nvSpPr>
        <p:spPr>
          <a:xfrm>
            <a:off x="1911631" y="1496445"/>
            <a:ext cx="8440824" cy="369332"/>
          </a:xfrm>
          <a:prstGeom prst="rect">
            <a:avLst/>
          </a:prstGeom>
          <a:solidFill>
            <a:schemeClr val="accent1">
              <a:lumMod val="20000"/>
              <a:lumOff val="80000"/>
            </a:schemeClr>
          </a:solidFill>
        </p:spPr>
        <p:txBody>
          <a:bodyPr wrap="square" rtlCol="0" anchor="ctr">
            <a:spAutoFit/>
          </a:bodyPr>
          <a:lstStyle/>
          <a:p>
            <a:pPr algn="ctr"/>
            <a:r>
              <a:rPr lang="en-US" dirty="0"/>
              <a:t>8-week project spanning from 07/01/20 – 08/19/20 followed the Data Science Lifecycle</a:t>
            </a:r>
          </a:p>
        </p:txBody>
      </p:sp>
    </p:spTree>
    <p:extLst>
      <p:ext uri="{BB962C8B-B14F-4D97-AF65-F5344CB8AC3E}">
        <p14:creationId xmlns:p14="http://schemas.microsoft.com/office/powerpoint/2010/main" val="26598802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5DF4A4-6F0F-4E43-9B14-AF3AF82E2BF8}"/>
              </a:ext>
            </a:extLst>
          </p:cNvPr>
          <p:cNvPicPr>
            <a:picLocks noChangeAspect="1"/>
          </p:cNvPicPr>
          <p:nvPr/>
        </p:nvPicPr>
        <p:blipFill>
          <a:blip r:embed="rId2"/>
          <a:stretch>
            <a:fillRect/>
          </a:stretch>
        </p:blipFill>
        <p:spPr>
          <a:xfrm>
            <a:off x="5970165" y="209933"/>
            <a:ext cx="5449824" cy="6438134"/>
          </a:xfrm>
          <a:prstGeom prst="rect">
            <a:avLst/>
          </a:prstGeom>
          <a:effectLst>
            <a:outerShdw blurRad="63500" sx="102000" sy="102000" algn="ctr" rotWithShape="0">
              <a:prstClr val="black">
                <a:alpha val="40000"/>
              </a:prstClr>
            </a:outerShdw>
          </a:effectLst>
        </p:spPr>
      </p:pic>
      <p:sp>
        <p:nvSpPr>
          <p:cNvPr id="2" name="Title 1">
            <a:extLst>
              <a:ext uri="{FF2B5EF4-FFF2-40B4-BE49-F238E27FC236}">
                <a16:creationId xmlns:a16="http://schemas.microsoft.com/office/drawing/2014/main" id="{4BA69F54-AC66-4B12-8AB4-88196464F505}"/>
              </a:ext>
            </a:extLst>
          </p:cNvPr>
          <p:cNvSpPr>
            <a:spLocks noGrp="1"/>
          </p:cNvSpPr>
          <p:nvPr>
            <p:ph type="title"/>
          </p:nvPr>
        </p:nvSpPr>
        <p:spPr>
          <a:xfrm>
            <a:off x="838200" y="365125"/>
            <a:ext cx="5361264" cy="1325563"/>
          </a:xfrm>
        </p:spPr>
        <p:txBody>
          <a:bodyPr/>
          <a:lstStyle/>
          <a:p>
            <a:r>
              <a:rPr lang="en-US" b="1" dirty="0"/>
              <a:t>Hierarchical Cluster Analysis (HCA)</a:t>
            </a:r>
            <a:endParaRPr lang="en-US" dirty="0"/>
          </a:p>
        </p:txBody>
      </p:sp>
      <p:sp>
        <p:nvSpPr>
          <p:cNvPr id="5" name="TextBox 4">
            <a:extLst>
              <a:ext uri="{FF2B5EF4-FFF2-40B4-BE49-F238E27FC236}">
                <a16:creationId xmlns:a16="http://schemas.microsoft.com/office/drawing/2014/main" id="{3ADD8F7C-B9E4-4CB1-8AA0-371F592B9249}"/>
              </a:ext>
            </a:extLst>
          </p:cNvPr>
          <p:cNvSpPr txBox="1"/>
          <p:nvPr/>
        </p:nvSpPr>
        <p:spPr>
          <a:xfrm>
            <a:off x="-11185" y="6642556"/>
            <a:ext cx="3892492" cy="215444"/>
          </a:xfrm>
          <a:prstGeom prst="rect">
            <a:avLst/>
          </a:prstGeom>
          <a:noFill/>
        </p:spPr>
        <p:txBody>
          <a:bodyPr wrap="square" rtlCol="0">
            <a:spAutoFit/>
          </a:bodyPr>
          <a:lstStyle/>
          <a:p>
            <a:r>
              <a:rPr lang="en-US" sz="800" dirty="0"/>
              <a:t>Sourcehttps://uc-r.github.io/hc_clustering</a:t>
            </a:r>
          </a:p>
        </p:txBody>
      </p:sp>
    </p:spTree>
    <p:extLst>
      <p:ext uri="{BB962C8B-B14F-4D97-AF65-F5344CB8AC3E}">
        <p14:creationId xmlns:p14="http://schemas.microsoft.com/office/powerpoint/2010/main" val="31406090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C1FFB-1B35-46C6-B677-1E254F24094D}"/>
              </a:ext>
            </a:extLst>
          </p:cNvPr>
          <p:cNvSpPr>
            <a:spLocks noGrp="1"/>
          </p:cNvSpPr>
          <p:nvPr>
            <p:ph type="title"/>
          </p:nvPr>
        </p:nvSpPr>
        <p:spPr/>
        <p:txBody>
          <a:bodyPr/>
          <a:lstStyle/>
          <a:p>
            <a:r>
              <a:rPr lang="en-US" b="1" dirty="0"/>
              <a:t>K-Nearest Neighbor (KNN)</a:t>
            </a:r>
          </a:p>
        </p:txBody>
      </p:sp>
      <p:pic>
        <p:nvPicPr>
          <p:cNvPr id="4" name="Picture 3">
            <a:extLst>
              <a:ext uri="{FF2B5EF4-FFF2-40B4-BE49-F238E27FC236}">
                <a16:creationId xmlns:a16="http://schemas.microsoft.com/office/drawing/2014/main" id="{1B0085E9-29C0-4FBC-B529-B549A5A4B998}"/>
              </a:ext>
            </a:extLst>
          </p:cNvPr>
          <p:cNvPicPr>
            <a:picLocks noChangeAspect="1"/>
          </p:cNvPicPr>
          <p:nvPr/>
        </p:nvPicPr>
        <p:blipFill>
          <a:blip r:embed="rId2"/>
          <a:stretch>
            <a:fillRect/>
          </a:stretch>
        </p:blipFill>
        <p:spPr>
          <a:xfrm>
            <a:off x="3067027" y="2031185"/>
            <a:ext cx="6057946" cy="378505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141208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85CD2F0-1218-4CF7-AF77-93C82C73BEF8}"/>
              </a:ext>
            </a:extLst>
          </p:cNvPr>
          <p:cNvSpPr txBox="1">
            <a:spLocks/>
          </p:cNvSpPr>
          <p:nvPr/>
        </p:nvSpPr>
        <p:spPr>
          <a:xfrm>
            <a:off x="0" y="4060829"/>
            <a:ext cx="12192000" cy="2387600"/>
          </a:xfrm>
          <a:prstGeom prst="rect">
            <a:avLst/>
          </a:prstGeom>
          <a:solidFill>
            <a:schemeClr val="tx1">
              <a:alpha val="6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rPr>
              <a:t>Defensive Performance Clusters</a:t>
            </a:r>
            <a:endParaRPr lang="en-US" dirty="0">
              <a:solidFill>
                <a:schemeClr val="bg1"/>
              </a:solidFill>
            </a:endParaRPr>
          </a:p>
        </p:txBody>
      </p:sp>
    </p:spTree>
    <p:extLst>
      <p:ext uri="{BB962C8B-B14F-4D97-AF65-F5344CB8AC3E}">
        <p14:creationId xmlns:p14="http://schemas.microsoft.com/office/powerpoint/2010/main" val="21971237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E08AD-4E38-4258-BDDA-CC453E729D4D}"/>
              </a:ext>
            </a:extLst>
          </p:cNvPr>
          <p:cNvSpPr>
            <a:spLocks noGrp="1"/>
          </p:cNvSpPr>
          <p:nvPr>
            <p:ph type="title"/>
          </p:nvPr>
        </p:nvSpPr>
        <p:spPr/>
        <p:txBody>
          <a:bodyPr/>
          <a:lstStyle/>
          <a:p>
            <a:r>
              <a:rPr lang="en-US" b="1" dirty="0"/>
              <a:t>Data Set Description</a:t>
            </a:r>
          </a:p>
        </p:txBody>
      </p:sp>
      <p:sp>
        <p:nvSpPr>
          <p:cNvPr id="5" name="Content Placeholder 4">
            <a:extLst>
              <a:ext uri="{FF2B5EF4-FFF2-40B4-BE49-F238E27FC236}">
                <a16:creationId xmlns:a16="http://schemas.microsoft.com/office/drawing/2014/main" id="{E977665F-78CA-4090-9E9E-107E6C7696BC}"/>
              </a:ext>
            </a:extLst>
          </p:cNvPr>
          <p:cNvSpPr>
            <a:spLocks noGrp="1"/>
          </p:cNvSpPr>
          <p:nvPr>
            <p:ph idx="1"/>
          </p:nvPr>
        </p:nvSpPr>
        <p:spPr>
          <a:xfrm>
            <a:off x="461999" y="2378539"/>
            <a:ext cx="3171466" cy="3462420"/>
          </a:xfrm>
        </p:spPr>
        <p:txBody>
          <a:bodyPr>
            <a:noAutofit/>
          </a:bodyPr>
          <a:lstStyle/>
          <a:p>
            <a:pPr marL="0" indent="0">
              <a:buNone/>
            </a:pPr>
            <a:r>
              <a:rPr lang="en-US" sz="1400" b="1" dirty="0">
                <a:solidFill>
                  <a:srgbClr val="C00000"/>
                </a:solidFill>
              </a:rPr>
              <a:t>Row Number</a:t>
            </a:r>
          </a:p>
          <a:p>
            <a:pPr marL="0" indent="0">
              <a:buNone/>
            </a:pPr>
            <a:r>
              <a:rPr lang="en-US" sz="1400" b="1" dirty="0">
                <a:solidFill>
                  <a:srgbClr val="C00000"/>
                </a:solidFill>
              </a:rPr>
              <a:t>Player = </a:t>
            </a:r>
            <a:r>
              <a:rPr lang="en-US" sz="1400" dirty="0">
                <a:solidFill>
                  <a:srgbClr val="C00000"/>
                </a:solidFill>
              </a:rPr>
              <a:t>Player Name</a:t>
            </a:r>
          </a:p>
          <a:p>
            <a:pPr marL="0" indent="0">
              <a:buNone/>
            </a:pPr>
            <a:r>
              <a:rPr lang="en-US" sz="1400" b="1" dirty="0">
                <a:solidFill>
                  <a:srgbClr val="C00000"/>
                </a:solidFill>
              </a:rPr>
              <a:t>Team = </a:t>
            </a:r>
            <a:r>
              <a:rPr lang="en-US" sz="1400" dirty="0">
                <a:solidFill>
                  <a:srgbClr val="C00000"/>
                </a:solidFill>
              </a:rPr>
              <a:t>Team Player Plays For</a:t>
            </a:r>
          </a:p>
          <a:p>
            <a:pPr marL="0" indent="0">
              <a:buNone/>
            </a:pPr>
            <a:r>
              <a:rPr lang="en-US" sz="1400" b="1" dirty="0">
                <a:solidFill>
                  <a:srgbClr val="C00000"/>
                </a:solidFill>
              </a:rPr>
              <a:t>Age = </a:t>
            </a:r>
            <a:r>
              <a:rPr lang="en-US" sz="1400" dirty="0">
                <a:solidFill>
                  <a:srgbClr val="C00000"/>
                </a:solidFill>
              </a:rPr>
              <a:t>Age of Player</a:t>
            </a:r>
          </a:p>
          <a:p>
            <a:pPr marL="0" indent="0">
              <a:buNone/>
            </a:pPr>
            <a:r>
              <a:rPr lang="en-US" sz="1400" b="1" dirty="0">
                <a:solidFill>
                  <a:srgbClr val="C00000"/>
                </a:solidFill>
              </a:rPr>
              <a:t>GP</a:t>
            </a:r>
            <a:r>
              <a:rPr lang="en-US" sz="1400" dirty="0">
                <a:solidFill>
                  <a:srgbClr val="C00000"/>
                </a:solidFill>
              </a:rPr>
              <a:t> = Games Played</a:t>
            </a:r>
          </a:p>
          <a:p>
            <a:pPr marL="0" indent="0">
              <a:buNone/>
            </a:pPr>
            <a:r>
              <a:rPr lang="en-US" sz="1400" b="1" dirty="0">
                <a:solidFill>
                  <a:srgbClr val="C00000"/>
                </a:solidFill>
              </a:rPr>
              <a:t>W</a:t>
            </a:r>
            <a:r>
              <a:rPr lang="en-US" sz="1400" dirty="0">
                <a:solidFill>
                  <a:srgbClr val="C00000"/>
                </a:solidFill>
              </a:rPr>
              <a:t> = Team Wins</a:t>
            </a:r>
          </a:p>
          <a:p>
            <a:pPr marL="0" indent="0">
              <a:buNone/>
            </a:pPr>
            <a:r>
              <a:rPr lang="en-US" sz="1400" b="1" dirty="0">
                <a:solidFill>
                  <a:srgbClr val="C00000"/>
                </a:solidFill>
              </a:rPr>
              <a:t>L</a:t>
            </a:r>
            <a:r>
              <a:rPr lang="en-US" sz="1400" dirty="0">
                <a:solidFill>
                  <a:srgbClr val="C00000"/>
                </a:solidFill>
              </a:rPr>
              <a:t> = Team Losses</a:t>
            </a:r>
          </a:p>
          <a:p>
            <a:pPr marL="0" indent="0">
              <a:buNone/>
            </a:pPr>
            <a:r>
              <a:rPr lang="en-US" sz="1400" b="1" dirty="0">
                <a:solidFill>
                  <a:srgbClr val="C00000"/>
                </a:solidFill>
              </a:rPr>
              <a:t>MIN</a:t>
            </a:r>
            <a:r>
              <a:rPr lang="en-US" sz="1400" dirty="0">
                <a:solidFill>
                  <a:srgbClr val="C00000"/>
                </a:solidFill>
              </a:rPr>
              <a:t> = Minutes Played Per Game</a:t>
            </a:r>
          </a:p>
          <a:p>
            <a:pPr marL="0" indent="0">
              <a:buNone/>
            </a:pPr>
            <a:r>
              <a:rPr lang="en-US" sz="1400" b="1" dirty="0">
                <a:solidFill>
                  <a:schemeClr val="accent1">
                    <a:lumMod val="75000"/>
                  </a:schemeClr>
                </a:solidFill>
              </a:rPr>
              <a:t>DEFA.RTG </a:t>
            </a:r>
            <a:r>
              <a:rPr lang="en-US" sz="1400" dirty="0">
                <a:solidFill>
                  <a:schemeClr val="accent1">
                    <a:lumMod val="75000"/>
                  </a:schemeClr>
                </a:solidFill>
              </a:rPr>
              <a:t>= Defensive Rating</a:t>
            </a:r>
          </a:p>
          <a:p>
            <a:pPr marL="0" indent="0">
              <a:buNone/>
            </a:pPr>
            <a:r>
              <a:rPr lang="en-US" sz="1400" b="1" dirty="0">
                <a:solidFill>
                  <a:schemeClr val="accent1">
                    <a:lumMod val="75000"/>
                  </a:schemeClr>
                </a:solidFill>
              </a:rPr>
              <a:t>DREB</a:t>
            </a:r>
            <a:r>
              <a:rPr lang="en-US" sz="1400" dirty="0">
                <a:solidFill>
                  <a:schemeClr val="accent1">
                    <a:lumMod val="75000"/>
                  </a:schemeClr>
                </a:solidFill>
              </a:rPr>
              <a:t> = Defensive Rebounds Per Game</a:t>
            </a:r>
          </a:p>
          <a:p>
            <a:pPr marL="0" indent="0">
              <a:buNone/>
            </a:pPr>
            <a:r>
              <a:rPr lang="en-US" sz="1400" b="1" dirty="0">
                <a:solidFill>
                  <a:schemeClr val="accent1">
                    <a:lumMod val="75000"/>
                  </a:schemeClr>
                </a:solidFill>
              </a:rPr>
              <a:t>DREB. </a:t>
            </a:r>
            <a:r>
              <a:rPr lang="en-US" sz="1400" dirty="0">
                <a:solidFill>
                  <a:schemeClr val="accent1">
                    <a:lumMod val="75000"/>
                  </a:schemeClr>
                </a:solidFill>
              </a:rPr>
              <a:t>= Defensive Rebound Percentage</a:t>
            </a:r>
          </a:p>
        </p:txBody>
      </p:sp>
      <p:sp>
        <p:nvSpPr>
          <p:cNvPr id="7" name="Content Placeholder 4">
            <a:extLst>
              <a:ext uri="{FF2B5EF4-FFF2-40B4-BE49-F238E27FC236}">
                <a16:creationId xmlns:a16="http://schemas.microsoft.com/office/drawing/2014/main" id="{1B30A071-1E63-4BE8-AF04-4C62D43395CD}"/>
              </a:ext>
            </a:extLst>
          </p:cNvPr>
          <p:cNvSpPr txBox="1">
            <a:spLocks/>
          </p:cNvSpPr>
          <p:nvPr/>
        </p:nvSpPr>
        <p:spPr>
          <a:xfrm>
            <a:off x="3846048" y="2382569"/>
            <a:ext cx="4140213" cy="31729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accent1">
                    <a:lumMod val="75000"/>
                  </a:schemeClr>
                </a:solidFill>
              </a:rPr>
              <a:t>X.DREB </a:t>
            </a:r>
            <a:r>
              <a:rPr lang="en-US" sz="1400" dirty="0">
                <a:solidFill>
                  <a:schemeClr val="accent1">
                    <a:lumMod val="75000"/>
                  </a:schemeClr>
                </a:solidFill>
              </a:rPr>
              <a:t>= Percent of Team’s Defensive Rebounds</a:t>
            </a:r>
          </a:p>
          <a:p>
            <a:pPr marL="0" indent="0">
              <a:buNone/>
            </a:pPr>
            <a:r>
              <a:rPr lang="en-US" sz="1400" b="1" dirty="0">
                <a:solidFill>
                  <a:schemeClr val="accent1">
                    <a:lumMod val="75000"/>
                  </a:schemeClr>
                </a:solidFill>
              </a:rPr>
              <a:t>STL</a:t>
            </a:r>
            <a:r>
              <a:rPr lang="en-US" sz="1400" dirty="0">
                <a:solidFill>
                  <a:schemeClr val="accent1">
                    <a:lumMod val="75000"/>
                  </a:schemeClr>
                </a:solidFill>
              </a:rPr>
              <a:t> = Steals Per game</a:t>
            </a:r>
          </a:p>
          <a:p>
            <a:pPr marL="0" indent="0">
              <a:buNone/>
            </a:pPr>
            <a:r>
              <a:rPr lang="en-US" sz="1400" b="1" dirty="0">
                <a:solidFill>
                  <a:schemeClr val="accent1">
                    <a:lumMod val="75000"/>
                  </a:schemeClr>
                </a:solidFill>
              </a:rPr>
              <a:t>STL. </a:t>
            </a:r>
            <a:r>
              <a:rPr lang="en-US" sz="1400" dirty="0">
                <a:solidFill>
                  <a:schemeClr val="accent1">
                    <a:lumMod val="75000"/>
                  </a:schemeClr>
                </a:solidFill>
              </a:rPr>
              <a:t>= Percent of Team’s Steals</a:t>
            </a:r>
          </a:p>
          <a:p>
            <a:pPr marL="0" indent="0">
              <a:buNone/>
            </a:pPr>
            <a:r>
              <a:rPr lang="en-US" sz="1400" b="1" dirty="0">
                <a:solidFill>
                  <a:schemeClr val="accent1">
                    <a:lumMod val="75000"/>
                  </a:schemeClr>
                </a:solidFill>
              </a:rPr>
              <a:t>BLK </a:t>
            </a:r>
            <a:r>
              <a:rPr lang="en-US" sz="1400" dirty="0">
                <a:solidFill>
                  <a:schemeClr val="accent1">
                    <a:lumMod val="75000"/>
                  </a:schemeClr>
                </a:solidFill>
              </a:rPr>
              <a:t>= Blocks Per Game</a:t>
            </a:r>
          </a:p>
          <a:p>
            <a:pPr marL="0" indent="0">
              <a:buNone/>
            </a:pPr>
            <a:r>
              <a:rPr lang="en-US" sz="1400" b="1" dirty="0">
                <a:solidFill>
                  <a:schemeClr val="accent1">
                    <a:lumMod val="75000"/>
                  </a:schemeClr>
                </a:solidFill>
              </a:rPr>
              <a:t>X.BLK </a:t>
            </a:r>
            <a:r>
              <a:rPr lang="en-US" sz="1400" dirty="0">
                <a:solidFill>
                  <a:schemeClr val="accent1">
                    <a:lumMod val="75000"/>
                  </a:schemeClr>
                </a:solidFill>
              </a:rPr>
              <a:t>= Percent of Team’s Blocks</a:t>
            </a:r>
          </a:p>
          <a:p>
            <a:pPr marL="0" indent="0">
              <a:buNone/>
            </a:pPr>
            <a:r>
              <a:rPr lang="en-US" sz="1400" b="1" dirty="0">
                <a:solidFill>
                  <a:schemeClr val="accent1">
                    <a:lumMod val="75000"/>
                  </a:schemeClr>
                </a:solidFill>
              </a:rPr>
              <a:t>OPPA.PTS_OFF.TOV </a:t>
            </a:r>
            <a:r>
              <a:rPr lang="en-US" sz="1400" dirty="0">
                <a:solidFill>
                  <a:schemeClr val="accent1">
                    <a:lumMod val="75000"/>
                  </a:schemeClr>
                </a:solidFill>
              </a:rPr>
              <a:t>= Opponent Points Off Turnovers</a:t>
            </a:r>
          </a:p>
          <a:p>
            <a:pPr marL="0" indent="0">
              <a:buNone/>
            </a:pPr>
            <a:r>
              <a:rPr lang="en-US" sz="1400" b="1" dirty="0">
                <a:solidFill>
                  <a:schemeClr val="accent1">
                    <a:lumMod val="75000"/>
                  </a:schemeClr>
                </a:solidFill>
              </a:rPr>
              <a:t>OPPA.PTS.2ND.CHANCE </a:t>
            </a:r>
            <a:r>
              <a:rPr lang="en-US" sz="1400" dirty="0">
                <a:solidFill>
                  <a:schemeClr val="accent1">
                    <a:lumMod val="75000"/>
                  </a:schemeClr>
                </a:solidFill>
              </a:rPr>
              <a:t>= Opponent 2</a:t>
            </a:r>
            <a:r>
              <a:rPr lang="en-US" sz="1400" baseline="30000" dirty="0">
                <a:solidFill>
                  <a:schemeClr val="accent1">
                    <a:lumMod val="75000"/>
                  </a:schemeClr>
                </a:solidFill>
              </a:rPr>
              <a:t>nd</a:t>
            </a:r>
            <a:r>
              <a:rPr lang="en-US" sz="1400" dirty="0">
                <a:solidFill>
                  <a:schemeClr val="accent1">
                    <a:lumMod val="75000"/>
                  </a:schemeClr>
                </a:solidFill>
              </a:rPr>
              <a:t> Chance Points</a:t>
            </a:r>
          </a:p>
          <a:p>
            <a:pPr marL="0" indent="0">
              <a:buNone/>
            </a:pPr>
            <a:r>
              <a:rPr lang="en-US" sz="1400" b="1" dirty="0">
                <a:solidFill>
                  <a:schemeClr val="accent1">
                    <a:lumMod val="75000"/>
                  </a:schemeClr>
                </a:solidFill>
              </a:rPr>
              <a:t>OPPA.PTS.FB </a:t>
            </a:r>
            <a:r>
              <a:rPr lang="en-US" sz="1400" dirty="0">
                <a:solidFill>
                  <a:schemeClr val="accent1">
                    <a:lumMod val="75000"/>
                  </a:schemeClr>
                </a:solidFill>
              </a:rPr>
              <a:t>= Opponent Fast Break Points</a:t>
            </a:r>
          </a:p>
          <a:p>
            <a:pPr marL="0" indent="0">
              <a:buNone/>
            </a:pPr>
            <a:r>
              <a:rPr lang="en-US" sz="1400" b="1" dirty="0">
                <a:solidFill>
                  <a:schemeClr val="accent1">
                    <a:lumMod val="75000"/>
                  </a:schemeClr>
                </a:solidFill>
              </a:rPr>
              <a:t>OPPA.PTS.PAINT </a:t>
            </a:r>
            <a:r>
              <a:rPr lang="en-US" sz="1400" dirty="0">
                <a:solidFill>
                  <a:schemeClr val="accent1">
                    <a:lumMod val="75000"/>
                  </a:schemeClr>
                </a:solidFill>
              </a:rPr>
              <a:t>= Opponent Points in the Paint</a:t>
            </a:r>
          </a:p>
          <a:p>
            <a:pPr marL="0" indent="0">
              <a:buNone/>
            </a:pPr>
            <a:r>
              <a:rPr lang="en-US" sz="1400" b="1" dirty="0">
                <a:solidFill>
                  <a:schemeClr val="accent1">
                    <a:lumMod val="75000"/>
                  </a:schemeClr>
                </a:solidFill>
              </a:rPr>
              <a:t>DEF.WS </a:t>
            </a:r>
            <a:r>
              <a:rPr lang="en-US" sz="1400" dirty="0">
                <a:solidFill>
                  <a:schemeClr val="accent1">
                    <a:lumMod val="75000"/>
                  </a:schemeClr>
                </a:solidFill>
              </a:rPr>
              <a:t>= Defensive Win Shares</a:t>
            </a:r>
          </a:p>
        </p:txBody>
      </p:sp>
      <p:sp>
        <p:nvSpPr>
          <p:cNvPr id="8" name="TextBox 7">
            <a:extLst>
              <a:ext uri="{FF2B5EF4-FFF2-40B4-BE49-F238E27FC236}">
                <a16:creationId xmlns:a16="http://schemas.microsoft.com/office/drawing/2014/main" id="{35661CCE-7E0A-4FE4-ABD5-A9EDA75F0D93}"/>
              </a:ext>
            </a:extLst>
          </p:cNvPr>
          <p:cNvSpPr txBox="1"/>
          <p:nvPr/>
        </p:nvSpPr>
        <p:spPr>
          <a:xfrm>
            <a:off x="8646859" y="2068499"/>
            <a:ext cx="3199526" cy="3385542"/>
          </a:xfrm>
          <a:prstGeom prst="rect">
            <a:avLst/>
          </a:prstGeom>
          <a:solidFill>
            <a:schemeClr val="bg1">
              <a:lumMod val="95000"/>
            </a:schemeClr>
          </a:solidFill>
        </p:spPr>
        <p:txBody>
          <a:bodyPr wrap="square" rtlCol="0">
            <a:spAutoFit/>
          </a:bodyPr>
          <a:lstStyle/>
          <a:p>
            <a:r>
              <a:rPr lang="en-US" sz="1600" b="1" dirty="0">
                <a:solidFill>
                  <a:srgbClr val="065381"/>
                </a:solidFill>
              </a:rPr>
              <a:t>Data Cleaning </a:t>
            </a:r>
            <a:endParaRPr lang="en-US" sz="1600" dirty="0">
              <a:solidFill>
                <a:srgbClr val="065381"/>
              </a:solidFill>
            </a:endParaRPr>
          </a:p>
          <a:p>
            <a:r>
              <a:rPr lang="en-US" sz="1400" dirty="0"/>
              <a:t>Data set contained zero NA values</a:t>
            </a:r>
          </a:p>
          <a:p>
            <a:endParaRPr lang="en-US" sz="1400" dirty="0"/>
          </a:p>
          <a:p>
            <a:r>
              <a:rPr lang="en-US" sz="1400" dirty="0"/>
              <a:t>Data narrowed down to top 100 players by minutes played (&gt; 29.35 minutes) for cluster analysis</a:t>
            </a:r>
          </a:p>
          <a:p>
            <a:endParaRPr lang="en-US" sz="1400" dirty="0"/>
          </a:p>
          <a:p>
            <a:r>
              <a:rPr lang="en-US" sz="1400" dirty="0"/>
              <a:t>All data values normalized for cluster accuracy </a:t>
            </a:r>
          </a:p>
          <a:p>
            <a:endParaRPr lang="en-US" sz="1400" dirty="0"/>
          </a:p>
          <a:p>
            <a:r>
              <a:rPr lang="en-US" sz="1600" b="1" dirty="0">
                <a:solidFill>
                  <a:srgbClr val="E34856"/>
                </a:solidFill>
              </a:rPr>
              <a:t>Feature Engineering </a:t>
            </a:r>
            <a:endParaRPr lang="en-US" sz="1600" dirty="0">
              <a:solidFill>
                <a:srgbClr val="E34856"/>
              </a:solidFill>
            </a:endParaRPr>
          </a:p>
          <a:p>
            <a:r>
              <a:rPr lang="en-US" sz="1400" dirty="0"/>
              <a:t>No additional columns added to data set</a:t>
            </a:r>
          </a:p>
          <a:p>
            <a:endParaRPr lang="en-US" sz="1400" dirty="0">
              <a:solidFill>
                <a:srgbClr val="FE912A"/>
              </a:solidFill>
            </a:endParaRPr>
          </a:p>
          <a:p>
            <a:r>
              <a:rPr lang="en-US" sz="1600" b="1" dirty="0">
                <a:solidFill>
                  <a:srgbClr val="FE912A"/>
                </a:solidFill>
              </a:rPr>
              <a:t>Final Data Set Dimensions </a:t>
            </a:r>
          </a:p>
          <a:p>
            <a:r>
              <a:rPr lang="en-US" sz="1400" dirty="0"/>
              <a:t>100 rows x 15 columns</a:t>
            </a:r>
          </a:p>
        </p:txBody>
      </p:sp>
      <p:sp>
        <p:nvSpPr>
          <p:cNvPr id="9" name="TextBox 8">
            <a:extLst>
              <a:ext uri="{FF2B5EF4-FFF2-40B4-BE49-F238E27FC236}">
                <a16:creationId xmlns:a16="http://schemas.microsoft.com/office/drawing/2014/main" id="{7EB1F9F6-918A-4B33-A9BD-35D75902C886}"/>
              </a:ext>
            </a:extLst>
          </p:cNvPr>
          <p:cNvSpPr txBox="1"/>
          <p:nvPr/>
        </p:nvSpPr>
        <p:spPr>
          <a:xfrm>
            <a:off x="1901935" y="1966970"/>
            <a:ext cx="3888226" cy="307777"/>
          </a:xfrm>
          <a:prstGeom prst="rect">
            <a:avLst/>
          </a:prstGeom>
          <a:noFill/>
        </p:spPr>
        <p:txBody>
          <a:bodyPr wrap="square" rtlCol="0">
            <a:spAutoFit/>
          </a:bodyPr>
          <a:lstStyle/>
          <a:p>
            <a:pPr algn="ctr"/>
            <a:r>
              <a:rPr lang="en-US" sz="1400" b="1" dirty="0">
                <a:solidFill>
                  <a:schemeClr val="accent1">
                    <a:lumMod val="75000"/>
                  </a:schemeClr>
                </a:solidFill>
              </a:rPr>
              <a:t>Column Used for Clustering</a:t>
            </a:r>
            <a:r>
              <a:rPr lang="en-US" sz="1400" dirty="0">
                <a:solidFill>
                  <a:schemeClr val="accent1">
                    <a:lumMod val="75000"/>
                  </a:schemeClr>
                </a:solidFill>
              </a:rPr>
              <a:t> </a:t>
            </a:r>
            <a:r>
              <a:rPr lang="en-US" sz="1400" b="1" dirty="0"/>
              <a:t>|</a:t>
            </a:r>
            <a:r>
              <a:rPr lang="en-US" sz="1400" dirty="0"/>
              <a:t> </a:t>
            </a:r>
            <a:r>
              <a:rPr lang="en-US" sz="1400" b="1" dirty="0">
                <a:solidFill>
                  <a:srgbClr val="C00000"/>
                </a:solidFill>
              </a:rPr>
              <a:t>Column Removed</a:t>
            </a:r>
            <a:endParaRPr lang="en-US" sz="1400" b="1" dirty="0">
              <a:solidFill>
                <a:schemeClr val="accent4">
                  <a:lumMod val="75000"/>
                </a:schemeClr>
              </a:solidFill>
            </a:endParaRPr>
          </a:p>
        </p:txBody>
      </p:sp>
      <p:sp>
        <p:nvSpPr>
          <p:cNvPr id="10" name="TextBox 9">
            <a:extLst>
              <a:ext uri="{FF2B5EF4-FFF2-40B4-BE49-F238E27FC236}">
                <a16:creationId xmlns:a16="http://schemas.microsoft.com/office/drawing/2014/main" id="{C8A54BE9-3F01-4B0C-B7D6-91C017E836E5}"/>
              </a:ext>
            </a:extLst>
          </p:cNvPr>
          <p:cNvSpPr txBox="1"/>
          <p:nvPr/>
        </p:nvSpPr>
        <p:spPr>
          <a:xfrm>
            <a:off x="1741797" y="6024634"/>
            <a:ext cx="4208502" cy="338554"/>
          </a:xfrm>
          <a:prstGeom prst="rect">
            <a:avLst/>
          </a:prstGeom>
          <a:solidFill>
            <a:schemeClr val="bg1">
              <a:lumMod val="95000"/>
            </a:schemeClr>
          </a:solidFill>
        </p:spPr>
        <p:txBody>
          <a:bodyPr wrap="square" rtlCol="0">
            <a:spAutoFit/>
          </a:bodyPr>
          <a:lstStyle/>
          <a:p>
            <a:pPr algn="ctr"/>
            <a:r>
              <a:rPr lang="en-US" sz="1600" b="1" dirty="0"/>
              <a:t>Data Set Dimensions: </a:t>
            </a:r>
            <a:r>
              <a:rPr lang="en-US" sz="1600" dirty="0"/>
              <a:t>514 rows x 21 columns</a:t>
            </a:r>
          </a:p>
        </p:txBody>
      </p:sp>
      <p:sp>
        <p:nvSpPr>
          <p:cNvPr id="13" name="TextBox 12">
            <a:extLst>
              <a:ext uri="{FF2B5EF4-FFF2-40B4-BE49-F238E27FC236}">
                <a16:creationId xmlns:a16="http://schemas.microsoft.com/office/drawing/2014/main" id="{26FB0C25-CC97-477D-9E95-8A163D186E1F}"/>
              </a:ext>
            </a:extLst>
          </p:cNvPr>
          <p:cNvSpPr txBox="1"/>
          <p:nvPr/>
        </p:nvSpPr>
        <p:spPr>
          <a:xfrm>
            <a:off x="-11185" y="6642556"/>
            <a:ext cx="3892492" cy="215444"/>
          </a:xfrm>
          <a:prstGeom prst="rect">
            <a:avLst/>
          </a:prstGeom>
          <a:noFill/>
        </p:spPr>
        <p:txBody>
          <a:bodyPr wrap="square" rtlCol="0">
            <a:spAutoFit/>
          </a:bodyPr>
          <a:lstStyle/>
          <a:p>
            <a:r>
              <a:rPr lang="en-US" sz="800" dirty="0"/>
              <a:t>Source: https://stats.nba.com/players/defense/?sort=DEF_WS&amp;dir=-1</a:t>
            </a:r>
          </a:p>
        </p:txBody>
      </p:sp>
      <p:cxnSp>
        <p:nvCxnSpPr>
          <p:cNvPr id="15" name="Straight Connector 14">
            <a:extLst>
              <a:ext uri="{FF2B5EF4-FFF2-40B4-BE49-F238E27FC236}">
                <a16:creationId xmlns:a16="http://schemas.microsoft.com/office/drawing/2014/main" id="{515568B3-2276-4A05-80EC-E370FA67977A}"/>
              </a:ext>
            </a:extLst>
          </p:cNvPr>
          <p:cNvCxnSpPr>
            <a:cxnSpLocks/>
          </p:cNvCxnSpPr>
          <p:nvPr/>
        </p:nvCxnSpPr>
        <p:spPr>
          <a:xfrm>
            <a:off x="8221692" y="1625725"/>
            <a:ext cx="0" cy="4951868"/>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905952F-F396-4F6F-B33A-ABE185BF85FC}"/>
              </a:ext>
            </a:extLst>
          </p:cNvPr>
          <p:cNvSpPr txBox="1"/>
          <p:nvPr/>
        </p:nvSpPr>
        <p:spPr>
          <a:xfrm>
            <a:off x="8943108" y="1511100"/>
            <a:ext cx="2607027" cy="442674"/>
          </a:xfrm>
          <a:prstGeom prst="roundRect">
            <a:avLst/>
          </a:prstGeom>
          <a:noFill/>
        </p:spPr>
        <p:txBody>
          <a:bodyPr wrap="square" rtlCol="0">
            <a:spAutoFit/>
          </a:bodyPr>
          <a:lstStyle/>
          <a:p>
            <a:pPr algn="ctr"/>
            <a:r>
              <a:rPr lang="en-US" sz="2000" b="1" dirty="0"/>
              <a:t>Adjustments</a:t>
            </a:r>
          </a:p>
        </p:txBody>
      </p:sp>
      <p:sp>
        <p:nvSpPr>
          <p:cNvPr id="19" name="TextBox 18">
            <a:extLst>
              <a:ext uri="{FF2B5EF4-FFF2-40B4-BE49-F238E27FC236}">
                <a16:creationId xmlns:a16="http://schemas.microsoft.com/office/drawing/2014/main" id="{39231A6B-04FE-4C4D-930C-FC49B4C6595C}"/>
              </a:ext>
            </a:extLst>
          </p:cNvPr>
          <p:cNvSpPr txBox="1"/>
          <p:nvPr/>
        </p:nvSpPr>
        <p:spPr>
          <a:xfrm>
            <a:off x="2613535" y="1511100"/>
            <a:ext cx="2465027" cy="442674"/>
          </a:xfrm>
          <a:prstGeom prst="roundRect">
            <a:avLst/>
          </a:prstGeom>
          <a:noFill/>
        </p:spPr>
        <p:txBody>
          <a:bodyPr wrap="square" rtlCol="0">
            <a:spAutoFit/>
          </a:bodyPr>
          <a:lstStyle/>
          <a:p>
            <a:pPr algn="ctr"/>
            <a:r>
              <a:rPr lang="en-US" sz="2000" b="1" dirty="0"/>
              <a:t>Outlook</a:t>
            </a:r>
          </a:p>
        </p:txBody>
      </p:sp>
    </p:spTree>
    <p:extLst>
      <p:ext uri="{BB962C8B-B14F-4D97-AF65-F5344CB8AC3E}">
        <p14:creationId xmlns:p14="http://schemas.microsoft.com/office/powerpoint/2010/main" val="27147448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1958E-BEEC-48B7-9131-51FC64D2BEF2}"/>
              </a:ext>
            </a:extLst>
          </p:cNvPr>
          <p:cNvSpPr>
            <a:spLocks noGrp="1"/>
          </p:cNvSpPr>
          <p:nvPr>
            <p:ph type="title"/>
          </p:nvPr>
        </p:nvSpPr>
        <p:spPr/>
        <p:txBody>
          <a:bodyPr/>
          <a:lstStyle/>
          <a:p>
            <a:r>
              <a:rPr lang="en-US" b="1" dirty="0"/>
              <a:t>Correlation Plot</a:t>
            </a:r>
          </a:p>
        </p:txBody>
      </p:sp>
      <p:pic>
        <p:nvPicPr>
          <p:cNvPr id="3" name="Picture 2">
            <a:extLst>
              <a:ext uri="{FF2B5EF4-FFF2-40B4-BE49-F238E27FC236}">
                <a16:creationId xmlns:a16="http://schemas.microsoft.com/office/drawing/2014/main" id="{6CCAA066-0515-44F1-A054-8B7A23E596F1}"/>
              </a:ext>
            </a:extLst>
          </p:cNvPr>
          <p:cNvPicPr>
            <a:picLocks noChangeAspect="1"/>
          </p:cNvPicPr>
          <p:nvPr/>
        </p:nvPicPr>
        <p:blipFill>
          <a:blip r:embed="rId2"/>
          <a:stretch>
            <a:fillRect/>
          </a:stretch>
        </p:blipFill>
        <p:spPr>
          <a:xfrm>
            <a:off x="3991836" y="1690688"/>
            <a:ext cx="3681172" cy="449356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5106304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E6FB8-8036-4D5A-98B5-9EE34021EAF4}"/>
              </a:ext>
            </a:extLst>
          </p:cNvPr>
          <p:cNvSpPr>
            <a:spLocks noGrp="1"/>
          </p:cNvSpPr>
          <p:nvPr>
            <p:ph type="title"/>
          </p:nvPr>
        </p:nvSpPr>
        <p:spPr/>
        <p:txBody>
          <a:bodyPr/>
          <a:lstStyle/>
          <a:p>
            <a:r>
              <a:rPr lang="en-US" b="1" dirty="0"/>
              <a:t>Cluster Optimization</a:t>
            </a:r>
          </a:p>
        </p:txBody>
      </p:sp>
      <p:sp>
        <p:nvSpPr>
          <p:cNvPr id="4" name="TextBox 3">
            <a:extLst>
              <a:ext uri="{FF2B5EF4-FFF2-40B4-BE49-F238E27FC236}">
                <a16:creationId xmlns:a16="http://schemas.microsoft.com/office/drawing/2014/main" id="{B6A09E7A-7B84-42AA-ADE7-EA25049D7A39}"/>
              </a:ext>
            </a:extLst>
          </p:cNvPr>
          <p:cNvSpPr txBox="1"/>
          <p:nvPr/>
        </p:nvSpPr>
        <p:spPr>
          <a:xfrm>
            <a:off x="1051425" y="4722004"/>
            <a:ext cx="2634842" cy="276999"/>
          </a:xfrm>
          <a:prstGeom prst="rect">
            <a:avLst/>
          </a:prstGeom>
          <a:noFill/>
        </p:spPr>
        <p:txBody>
          <a:bodyPr wrap="square" rtlCol="0">
            <a:spAutoFit/>
          </a:bodyPr>
          <a:lstStyle/>
          <a:p>
            <a:pPr algn="ctr"/>
            <a:r>
              <a:rPr lang="en-US" sz="1200" b="1" dirty="0"/>
              <a:t>Optimal clusters: 3 </a:t>
            </a:r>
          </a:p>
        </p:txBody>
      </p:sp>
      <p:pic>
        <p:nvPicPr>
          <p:cNvPr id="12" name="Picture 11">
            <a:extLst>
              <a:ext uri="{FF2B5EF4-FFF2-40B4-BE49-F238E27FC236}">
                <a16:creationId xmlns:a16="http://schemas.microsoft.com/office/drawing/2014/main" id="{4050C1B2-BFA3-4785-AA3D-BE337606580E}"/>
              </a:ext>
            </a:extLst>
          </p:cNvPr>
          <p:cNvPicPr>
            <a:picLocks noChangeAspect="1"/>
          </p:cNvPicPr>
          <p:nvPr/>
        </p:nvPicPr>
        <p:blipFill>
          <a:blip r:embed="rId2"/>
          <a:stretch>
            <a:fillRect/>
          </a:stretch>
        </p:blipFill>
        <p:spPr>
          <a:xfrm>
            <a:off x="4470082" y="2693889"/>
            <a:ext cx="3251833" cy="1938953"/>
          </a:xfrm>
          <a:prstGeom prst="rect">
            <a:avLst/>
          </a:prstGeom>
          <a:effectLst>
            <a:outerShdw blurRad="63500" sx="102000" sy="102000" algn="ctr" rotWithShape="0">
              <a:prstClr val="black">
                <a:alpha val="40000"/>
              </a:prstClr>
            </a:outerShdw>
          </a:effectLst>
        </p:spPr>
      </p:pic>
      <p:pic>
        <p:nvPicPr>
          <p:cNvPr id="18" name="Picture 17">
            <a:extLst>
              <a:ext uri="{FF2B5EF4-FFF2-40B4-BE49-F238E27FC236}">
                <a16:creationId xmlns:a16="http://schemas.microsoft.com/office/drawing/2014/main" id="{B9EDDCED-5C7D-4016-A9C4-F55C5A833325}"/>
              </a:ext>
            </a:extLst>
          </p:cNvPr>
          <p:cNvPicPr>
            <a:picLocks noChangeAspect="1"/>
          </p:cNvPicPr>
          <p:nvPr/>
        </p:nvPicPr>
        <p:blipFill>
          <a:blip r:embed="rId3"/>
          <a:stretch>
            <a:fillRect/>
          </a:stretch>
        </p:blipFill>
        <p:spPr>
          <a:xfrm>
            <a:off x="8174229" y="2694784"/>
            <a:ext cx="3251833" cy="1937163"/>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A9708A36-B6B9-4C53-9E1B-CD8B70231E19}"/>
              </a:ext>
            </a:extLst>
          </p:cNvPr>
          <p:cNvPicPr>
            <a:picLocks noChangeAspect="1"/>
          </p:cNvPicPr>
          <p:nvPr/>
        </p:nvPicPr>
        <p:blipFill>
          <a:blip r:embed="rId4"/>
          <a:stretch>
            <a:fillRect/>
          </a:stretch>
        </p:blipFill>
        <p:spPr>
          <a:xfrm>
            <a:off x="742930" y="2700467"/>
            <a:ext cx="3251833" cy="1925797"/>
          </a:xfrm>
          <a:prstGeom prst="rect">
            <a:avLst/>
          </a:prstGeom>
          <a:effectLst>
            <a:outerShdw blurRad="63500" sx="102000" sy="102000" algn="ctr" rotWithShape="0">
              <a:prstClr val="black">
                <a:alpha val="40000"/>
              </a:prstClr>
            </a:outerShdw>
          </a:effectLst>
        </p:spPr>
      </p:pic>
      <p:sp>
        <p:nvSpPr>
          <p:cNvPr id="16" name="TextBox 15">
            <a:extLst>
              <a:ext uri="{FF2B5EF4-FFF2-40B4-BE49-F238E27FC236}">
                <a16:creationId xmlns:a16="http://schemas.microsoft.com/office/drawing/2014/main" id="{030912CA-223C-4924-8112-36474E4D3314}"/>
              </a:ext>
            </a:extLst>
          </p:cNvPr>
          <p:cNvSpPr txBox="1"/>
          <p:nvPr/>
        </p:nvSpPr>
        <p:spPr>
          <a:xfrm>
            <a:off x="4778577" y="4722004"/>
            <a:ext cx="2634842" cy="276999"/>
          </a:xfrm>
          <a:prstGeom prst="rect">
            <a:avLst/>
          </a:prstGeom>
          <a:noFill/>
        </p:spPr>
        <p:txBody>
          <a:bodyPr wrap="square" rtlCol="0">
            <a:spAutoFit/>
          </a:bodyPr>
          <a:lstStyle/>
          <a:p>
            <a:pPr algn="ctr"/>
            <a:r>
              <a:rPr lang="en-US" sz="1200" b="1" dirty="0"/>
              <a:t>Optimal clusters: 2 </a:t>
            </a:r>
          </a:p>
        </p:txBody>
      </p:sp>
      <p:sp>
        <p:nvSpPr>
          <p:cNvPr id="19" name="TextBox 18">
            <a:extLst>
              <a:ext uri="{FF2B5EF4-FFF2-40B4-BE49-F238E27FC236}">
                <a16:creationId xmlns:a16="http://schemas.microsoft.com/office/drawing/2014/main" id="{85640D2C-CCEC-4421-BC35-FF66E2A8AD53}"/>
              </a:ext>
            </a:extLst>
          </p:cNvPr>
          <p:cNvSpPr txBox="1"/>
          <p:nvPr/>
        </p:nvSpPr>
        <p:spPr>
          <a:xfrm>
            <a:off x="8482724" y="4722004"/>
            <a:ext cx="2634842" cy="276999"/>
          </a:xfrm>
          <a:prstGeom prst="rect">
            <a:avLst/>
          </a:prstGeom>
          <a:noFill/>
        </p:spPr>
        <p:txBody>
          <a:bodyPr wrap="square" rtlCol="0">
            <a:spAutoFit/>
          </a:bodyPr>
          <a:lstStyle/>
          <a:p>
            <a:pPr algn="ctr"/>
            <a:r>
              <a:rPr lang="en-US" sz="1200" b="1" dirty="0"/>
              <a:t>Optimal clusters: 1 </a:t>
            </a:r>
          </a:p>
        </p:txBody>
      </p:sp>
      <p:sp>
        <p:nvSpPr>
          <p:cNvPr id="20" name="TextBox 19">
            <a:extLst>
              <a:ext uri="{FF2B5EF4-FFF2-40B4-BE49-F238E27FC236}">
                <a16:creationId xmlns:a16="http://schemas.microsoft.com/office/drawing/2014/main" id="{2CFC5ADF-8E08-4AC7-9CBD-B7898A53942F}"/>
              </a:ext>
            </a:extLst>
          </p:cNvPr>
          <p:cNvSpPr txBox="1"/>
          <p:nvPr/>
        </p:nvSpPr>
        <p:spPr>
          <a:xfrm>
            <a:off x="1538336" y="2042129"/>
            <a:ext cx="1661021" cy="369332"/>
          </a:xfrm>
          <a:prstGeom prst="rect">
            <a:avLst/>
          </a:prstGeom>
          <a:noFill/>
        </p:spPr>
        <p:txBody>
          <a:bodyPr wrap="square" rtlCol="0">
            <a:spAutoFit/>
          </a:bodyPr>
          <a:lstStyle/>
          <a:p>
            <a:pPr algn="ctr"/>
            <a:r>
              <a:rPr lang="en-US" b="1" dirty="0"/>
              <a:t>Elbow Method</a:t>
            </a:r>
          </a:p>
        </p:txBody>
      </p:sp>
      <p:sp>
        <p:nvSpPr>
          <p:cNvPr id="21" name="TextBox 20">
            <a:extLst>
              <a:ext uri="{FF2B5EF4-FFF2-40B4-BE49-F238E27FC236}">
                <a16:creationId xmlns:a16="http://schemas.microsoft.com/office/drawing/2014/main" id="{C0510C69-C618-400F-8635-FDC54E60309C}"/>
              </a:ext>
            </a:extLst>
          </p:cNvPr>
          <p:cNvSpPr txBox="1"/>
          <p:nvPr/>
        </p:nvSpPr>
        <p:spPr>
          <a:xfrm>
            <a:off x="5033392" y="2042129"/>
            <a:ext cx="2125212" cy="369332"/>
          </a:xfrm>
          <a:prstGeom prst="rect">
            <a:avLst/>
          </a:prstGeom>
          <a:noFill/>
        </p:spPr>
        <p:txBody>
          <a:bodyPr wrap="square" rtlCol="0">
            <a:spAutoFit/>
          </a:bodyPr>
          <a:lstStyle/>
          <a:p>
            <a:pPr algn="ctr"/>
            <a:r>
              <a:rPr lang="en-US" b="1" dirty="0"/>
              <a:t>Silhouette Method</a:t>
            </a:r>
          </a:p>
        </p:txBody>
      </p:sp>
      <p:sp>
        <p:nvSpPr>
          <p:cNvPr id="22" name="TextBox 21">
            <a:extLst>
              <a:ext uri="{FF2B5EF4-FFF2-40B4-BE49-F238E27FC236}">
                <a16:creationId xmlns:a16="http://schemas.microsoft.com/office/drawing/2014/main" id="{B691AF22-5ED0-401C-8A9F-1AE39E6E78C0}"/>
              </a:ext>
            </a:extLst>
          </p:cNvPr>
          <p:cNvSpPr txBox="1"/>
          <p:nvPr/>
        </p:nvSpPr>
        <p:spPr>
          <a:xfrm>
            <a:off x="8558575" y="2042129"/>
            <a:ext cx="2483141" cy="369332"/>
          </a:xfrm>
          <a:prstGeom prst="rect">
            <a:avLst/>
          </a:prstGeom>
          <a:noFill/>
        </p:spPr>
        <p:txBody>
          <a:bodyPr wrap="square" rtlCol="0">
            <a:spAutoFit/>
          </a:bodyPr>
          <a:lstStyle/>
          <a:p>
            <a:pPr algn="ctr"/>
            <a:r>
              <a:rPr lang="en-US" b="1" dirty="0"/>
              <a:t>Gap Statistic Method</a:t>
            </a:r>
          </a:p>
        </p:txBody>
      </p:sp>
      <p:sp>
        <p:nvSpPr>
          <p:cNvPr id="13" name="TextBox 12">
            <a:extLst>
              <a:ext uri="{FF2B5EF4-FFF2-40B4-BE49-F238E27FC236}">
                <a16:creationId xmlns:a16="http://schemas.microsoft.com/office/drawing/2014/main" id="{B341AD58-49D8-4A30-8DC1-8F495EB8710B}"/>
              </a:ext>
            </a:extLst>
          </p:cNvPr>
          <p:cNvSpPr txBox="1"/>
          <p:nvPr/>
        </p:nvSpPr>
        <p:spPr>
          <a:xfrm>
            <a:off x="1374367" y="5566040"/>
            <a:ext cx="9546671" cy="584775"/>
          </a:xfrm>
          <a:prstGeom prst="rect">
            <a:avLst/>
          </a:prstGeom>
          <a:solidFill>
            <a:schemeClr val="bg1">
              <a:lumMod val="95000"/>
            </a:schemeClr>
          </a:solidFill>
        </p:spPr>
        <p:txBody>
          <a:bodyPr wrap="square" rtlCol="0">
            <a:spAutoFit/>
          </a:bodyPr>
          <a:lstStyle/>
          <a:p>
            <a:pPr algn="ctr"/>
            <a:r>
              <a:rPr lang="en-US" sz="1600" b="1" dirty="0"/>
              <a:t>3 total clusters </a:t>
            </a:r>
            <a:r>
              <a:rPr lang="en-US" sz="1600" dirty="0"/>
              <a:t>will be used for this analysis. The Elbow Method provides the largest number of clusters between the three methods and allows for intriguing analysis moving forward.</a:t>
            </a:r>
          </a:p>
        </p:txBody>
      </p:sp>
    </p:spTree>
    <p:extLst>
      <p:ext uri="{BB962C8B-B14F-4D97-AF65-F5344CB8AC3E}">
        <p14:creationId xmlns:p14="http://schemas.microsoft.com/office/powerpoint/2010/main" val="6431338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736DF-71DB-4E06-8395-BFBB6AC4D99C}"/>
              </a:ext>
            </a:extLst>
          </p:cNvPr>
          <p:cNvSpPr>
            <a:spLocks noGrp="1"/>
          </p:cNvSpPr>
          <p:nvPr>
            <p:ph type="title"/>
          </p:nvPr>
        </p:nvSpPr>
        <p:spPr/>
        <p:txBody>
          <a:bodyPr/>
          <a:lstStyle/>
          <a:p>
            <a:r>
              <a:rPr lang="en-US" b="1" dirty="0"/>
              <a:t>Principal Component Analysis (PCA)</a:t>
            </a:r>
            <a:endParaRPr lang="en-US" dirty="0"/>
          </a:p>
        </p:txBody>
      </p:sp>
      <p:pic>
        <p:nvPicPr>
          <p:cNvPr id="4" name="Picture 3">
            <a:extLst>
              <a:ext uri="{FF2B5EF4-FFF2-40B4-BE49-F238E27FC236}">
                <a16:creationId xmlns:a16="http://schemas.microsoft.com/office/drawing/2014/main" id="{52C8ABB6-F738-4233-870C-5A8F08E14F5D}"/>
              </a:ext>
            </a:extLst>
          </p:cNvPr>
          <p:cNvPicPr>
            <a:picLocks noChangeAspect="1"/>
          </p:cNvPicPr>
          <p:nvPr/>
        </p:nvPicPr>
        <p:blipFill>
          <a:blip r:embed="rId2"/>
          <a:stretch>
            <a:fillRect/>
          </a:stretch>
        </p:blipFill>
        <p:spPr>
          <a:xfrm>
            <a:off x="6361865" y="1690688"/>
            <a:ext cx="4088497" cy="2451925"/>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E9EAE1AF-5FD3-4261-A38B-F305FFB25110}"/>
              </a:ext>
            </a:extLst>
          </p:cNvPr>
          <p:cNvPicPr>
            <a:picLocks noChangeAspect="1"/>
          </p:cNvPicPr>
          <p:nvPr/>
        </p:nvPicPr>
        <p:blipFill>
          <a:blip r:embed="rId3"/>
          <a:stretch>
            <a:fillRect/>
          </a:stretch>
        </p:blipFill>
        <p:spPr>
          <a:xfrm>
            <a:off x="8488502" y="4274188"/>
            <a:ext cx="3493713" cy="2050441"/>
          </a:xfrm>
          <a:prstGeom prst="rect">
            <a:avLst/>
          </a:prstGeom>
          <a:effectLst>
            <a:outerShdw blurRad="63500" sx="102000" sy="102000" algn="ctr" rotWithShape="0">
              <a:prstClr val="black">
                <a:alpha val="40000"/>
              </a:prstClr>
            </a:outerShdw>
          </a:effectLst>
        </p:spPr>
      </p:pic>
      <p:pic>
        <p:nvPicPr>
          <p:cNvPr id="5" name="Picture 4">
            <a:extLst>
              <a:ext uri="{FF2B5EF4-FFF2-40B4-BE49-F238E27FC236}">
                <a16:creationId xmlns:a16="http://schemas.microsoft.com/office/drawing/2014/main" id="{2067378B-2369-44C8-8A68-0579D5982360}"/>
              </a:ext>
            </a:extLst>
          </p:cNvPr>
          <p:cNvPicPr>
            <a:picLocks noChangeAspect="1"/>
          </p:cNvPicPr>
          <p:nvPr/>
        </p:nvPicPr>
        <p:blipFill>
          <a:blip r:embed="rId4"/>
          <a:stretch>
            <a:fillRect/>
          </a:stretch>
        </p:blipFill>
        <p:spPr>
          <a:xfrm>
            <a:off x="4945995" y="4274188"/>
            <a:ext cx="3460119" cy="2050441"/>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715EEA23-5DD1-4474-A461-8B5851505D06}"/>
              </a:ext>
            </a:extLst>
          </p:cNvPr>
          <p:cNvPicPr>
            <a:picLocks noChangeAspect="1"/>
          </p:cNvPicPr>
          <p:nvPr/>
        </p:nvPicPr>
        <p:blipFill>
          <a:blip r:embed="rId5"/>
          <a:stretch>
            <a:fillRect/>
          </a:stretch>
        </p:blipFill>
        <p:spPr>
          <a:xfrm>
            <a:off x="289319" y="2087318"/>
            <a:ext cx="4348808" cy="3742827"/>
          </a:xfrm>
          <a:prstGeom prst="rect">
            <a:avLst/>
          </a:prstGeom>
          <a:effectLst>
            <a:outerShdw blurRad="63500" sx="102000" sy="102000" algn="ctr" rotWithShape="0">
              <a:prstClr val="black">
                <a:alpha val="40000"/>
              </a:prstClr>
            </a:outerShdw>
          </a:effectLst>
        </p:spPr>
      </p:pic>
      <p:sp>
        <p:nvSpPr>
          <p:cNvPr id="8" name="TextBox 7">
            <a:extLst>
              <a:ext uri="{FF2B5EF4-FFF2-40B4-BE49-F238E27FC236}">
                <a16:creationId xmlns:a16="http://schemas.microsoft.com/office/drawing/2014/main" id="{9012BCEA-18C5-4E92-92A2-7E83169D4600}"/>
              </a:ext>
            </a:extLst>
          </p:cNvPr>
          <p:cNvSpPr txBox="1"/>
          <p:nvPr/>
        </p:nvSpPr>
        <p:spPr>
          <a:xfrm>
            <a:off x="-11186" y="6642556"/>
            <a:ext cx="8005893" cy="215444"/>
          </a:xfrm>
          <a:prstGeom prst="rect">
            <a:avLst/>
          </a:prstGeom>
          <a:noFill/>
        </p:spPr>
        <p:txBody>
          <a:bodyPr wrap="square" rtlCol="0">
            <a:spAutoFit/>
          </a:bodyPr>
          <a:lstStyle/>
          <a:p>
            <a:r>
              <a:rPr lang="en-US" sz="800" dirty="0"/>
              <a:t>Source: http://www.sthda.com/english/articles/31-principal-component-methods-in-r-practical-guide/112-pca-principal-component-analysis-essentials/</a:t>
            </a:r>
          </a:p>
        </p:txBody>
      </p:sp>
    </p:spTree>
    <p:extLst>
      <p:ext uri="{BB962C8B-B14F-4D97-AF65-F5344CB8AC3E}">
        <p14:creationId xmlns:p14="http://schemas.microsoft.com/office/powerpoint/2010/main" val="25611344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C5330-7BC1-44B8-A301-B7CFBEE00893}"/>
              </a:ext>
            </a:extLst>
          </p:cNvPr>
          <p:cNvSpPr>
            <a:spLocks noGrp="1"/>
          </p:cNvSpPr>
          <p:nvPr>
            <p:ph type="title"/>
          </p:nvPr>
        </p:nvSpPr>
        <p:spPr>
          <a:xfrm>
            <a:off x="6842746" y="398477"/>
            <a:ext cx="4003096" cy="394282"/>
          </a:xfrm>
        </p:spPr>
        <p:txBody>
          <a:bodyPr>
            <a:normAutofit/>
          </a:bodyPr>
          <a:lstStyle/>
          <a:p>
            <a:pPr algn="ctr"/>
            <a:r>
              <a:rPr lang="en-US" sz="1800" b="1" dirty="0"/>
              <a:t>Principal Component Analysis (PCA) Plot</a:t>
            </a:r>
            <a:endParaRPr lang="en-US" sz="1800" dirty="0"/>
          </a:p>
        </p:txBody>
      </p:sp>
      <p:pic>
        <p:nvPicPr>
          <p:cNvPr id="4" name="Picture 3">
            <a:extLst>
              <a:ext uri="{FF2B5EF4-FFF2-40B4-BE49-F238E27FC236}">
                <a16:creationId xmlns:a16="http://schemas.microsoft.com/office/drawing/2014/main" id="{5CBCA0EB-8EDF-4DAB-89B4-27FD0317BD1A}"/>
              </a:ext>
            </a:extLst>
          </p:cNvPr>
          <p:cNvPicPr>
            <a:picLocks noChangeAspect="1"/>
          </p:cNvPicPr>
          <p:nvPr/>
        </p:nvPicPr>
        <p:blipFill>
          <a:blip r:embed="rId2"/>
          <a:stretch>
            <a:fillRect/>
          </a:stretch>
        </p:blipFill>
        <p:spPr>
          <a:xfrm>
            <a:off x="6687126" y="897622"/>
            <a:ext cx="4314336" cy="5631420"/>
          </a:xfrm>
          <a:prstGeom prst="rect">
            <a:avLst/>
          </a:prstGeom>
          <a:effectLst>
            <a:outerShdw blurRad="63500" sx="102000" sy="102000" algn="ctr" rotWithShape="0">
              <a:prstClr val="black">
                <a:alpha val="40000"/>
              </a:prstClr>
            </a:outerShdw>
          </a:effectLst>
        </p:spPr>
      </p:pic>
      <p:pic>
        <p:nvPicPr>
          <p:cNvPr id="5" name="Picture 4">
            <a:extLst>
              <a:ext uri="{FF2B5EF4-FFF2-40B4-BE49-F238E27FC236}">
                <a16:creationId xmlns:a16="http://schemas.microsoft.com/office/drawing/2014/main" id="{32052DB4-632A-4EAA-932B-67657B2368FE}"/>
              </a:ext>
            </a:extLst>
          </p:cNvPr>
          <p:cNvPicPr>
            <a:picLocks noChangeAspect="1"/>
          </p:cNvPicPr>
          <p:nvPr/>
        </p:nvPicPr>
        <p:blipFill>
          <a:blip r:embed="rId3"/>
          <a:stretch>
            <a:fillRect/>
          </a:stretch>
        </p:blipFill>
        <p:spPr>
          <a:xfrm>
            <a:off x="1448865" y="897622"/>
            <a:ext cx="4321456" cy="5631420"/>
          </a:xfrm>
          <a:prstGeom prst="rect">
            <a:avLst/>
          </a:prstGeom>
          <a:effectLst>
            <a:outerShdw blurRad="63500" sx="102000" sy="102000" algn="ctr" rotWithShape="0">
              <a:prstClr val="black">
                <a:alpha val="40000"/>
              </a:prstClr>
            </a:outerShdw>
          </a:effectLst>
        </p:spPr>
      </p:pic>
      <p:sp>
        <p:nvSpPr>
          <p:cNvPr id="6" name="Title 1">
            <a:extLst>
              <a:ext uri="{FF2B5EF4-FFF2-40B4-BE49-F238E27FC236}">
                <a16:creationId xmlns:a16="http://schemas.microsoft.com/office/drawing/2014/main" id="{D44EEF6F-6E65-4AA7-9050-170EE115F1B3}"/>
              </a:ext>
            </a:extLst>
          </p:cNvPr>
          <p:cNvSpPr txBox="1">
            <a:spLocks/>
          </p:cNvSpPr>
          <p:nvPr/>
        </p:nvSpPr>
        <p:spPr>
          <a:xfrm>
            <a:off x="1608045" y="398477"/>
            <a:ext cx="4003096" cy="3942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t>K-Means Clustering Plot</a:t>
            </a:r>
            <a:endParaRPr lang="en-US" sz="1800" dirty="0"/>
          </a:p>
        </p:txBody>
      </p:sp>
    </p:spTree>
    <p:extLst>
      <p:ext uri="{BB962C8B-B14F-4D97-AF65-F5344CB8AC3E}">
        <p14:creationId xmlns:p14="http://schemas.microsoft.com/office/powerpoint/2010/main" val="7124836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6">
            <a:extLst>
              <a:ext uri="{FF2B5EF4-FFF2-40B4-BE49-F238E27FC236}">
                <a16:creationId xmlns:a16="http://schemas.microsoft.com/office/drawing/2014/main" id="{CDBE4986-CE4E-4239-B169-6E106195C858}"/>
              </a:ext>
            </a:extLst>
          </p:cNvPr>
          <p:cNvGraphicFramePr>
            <a:graphicFrameLocks noGrp="1"/>
          </p:cNvGraphicFramePr>
          <p:nvPr>
            <p:extLst>
              <p:ext uri="{D42A27DB-BD31-4B8C-83A1-F6EECF244321}">
                <p14:modId xmlns:p14="http://schemas.microsoft.com/office/powerpoint/2010/main" val="4091505086"/>
              </p:ext>
            </p:extLst>
          </p:nvPr>
        </p:nvGraphicFramePr>
        <p:xfrm>
          <a:off x="2810313" y="2759808"/>
          <a:ext cx="6568579" cy="2586953"/>
        </p:xfrm>
        <a:graphic>
          <a:graphicData uri="http://schemas.openxmlformats.org/drawingml/2006/table">
            <a:tbl>
              <a:tblPr firstRow="1" bandRow="1">
                <a:effectLst>
                  <a:outerShdw blurRad="63500" sx="102000" sy="102000" algn="ctr" rotWithShape="0">
                    <a:prstClr val="black">
                      <a:alpha val="40000"/>
                    </a:prstClr>
                  </a:outerShdw>
                </a:effectLst>
                <a:tableStyleId>{2D5ABB26-0587-4C30-8999-92F81FD0307C}</a:tableStyleId>
              </a:tblPr>
              <a:tblGrid>
                <a:gridCol w="2483140">
                  <a:extLst>
                    <a:ext uri="{9D8B030D-6E8A-4147-A177-3AD203B41FA5}">
                      <a16:colId xmlns:a16="http://schemas.microsoft.com/office/drawing/2014/main" val="2565319380"/>
                    </a:ext>
                  </a:extLst>
                </a:gridCol>
                <a:gridCol w="1436793">
                  <a:extLst>
                    <a:ext uri="{9D8B030D-6E8A-4147-A177-3AD203B41FA5}">
                      <a16:colId xmlns:a16="http://schemas.microsoft.com/office/drawing/2014/main" val="3489405932"/>
                    </a:ext>
                  </a:extLst>
                </a:gridCol>
                <a:gridCol w="1494586">
                  <a:extLst>
                    <a:ext uri="{9D8B030D-6E8A-4147-A177-3AD203B41FA5}">
                      <a16:colId xmlns:a16="http://schemas.microsoft.com/office/drawing/2014/main" val="719943256"/>
                    </a:ext>
                  </a:extLst>
                </a:gridCol>
                <a:gridCol w="1154060">
                  <a:extLst>
                    <a:ext uri="{9D8B030D-6E8A-4147-A177-3AD203B41FA5}">
                      <a16:colId xmlns:a16="http://schemas.microsoft.com/office/drawing/2014/main" val="3525896090"/>
                    </a:ext>
                  </a:extLst>
                </a:gridCol>
              </a:tblGrid>
              <a:tr h="325083">
                <a:tc>
                  <a:txBody>
                    <a:bodyPr/>
                    <a:lstStyle/>
                    <a:p>
                      <a:pPr algn="ctr" fontAlgn="b"/>
                      <a:r>
                        <a:rPr lang="en-US" sz="1400" b="1" u="sng" strike="noStrike" dirty="0">
                          <a:effectLst/>
                        </a:rPr>
                        <a:t>Statistic Category</a:t>
                      </a:r>
                      <a:endParaRPr lang="en-US" sz="1400" b="1" i="0" u="sng"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400" b="1" u="sng" strike="noStrike" dirty="0">
                          <a:solidFill>
                            <a:srgbClr val="93D1BF"/>
                          </a:solidFill>
                          <a:effectLst/>
                        </a:rPr>
                        <a:t>Cluster 1</a:t>
                      </a:r>
                      <a:endParaRPr lang="en-US" sz="1400" b="1" i="0" u="sng" strike="noStrike" dirty="0">
                        <a:solidFill>
                          <a:srgbClr val="93D1BF"/>
                        </a:solidFill>
                        <a:effectLst/>
                        <a:latin typeface="Calibri" panose="020F0502020204030204" pitchFamily="34" charset="0"/>
                      </a:endParaRPr>
                    </a:p>
                  </a:txBody>
                  <a:tcPr marL="6350" marR="6350" marT="6350" marB="0" anchor="ctr"/>
                </a:tc>
                <a:tc>
                  <a:txBody>
                    <a:bodyPr/>
                    <a:lstStyle/>
                    <a:p>
                      <a:pPr algn="ctr" fontAlgn="b"/>
                      <a:r>
                        <a:rPr lang="en-US" sz="1400" b="1" u="sng" strike="noStrike" dirty="0">
                          <a:solidFill>
                            <a:srgbClr val="E89E65"/>
                          </a:solidFill>
                          <a:effectLst/>
                        </a:rPr>
                        <a:t>Cluster 2</a:t>
                      </a:r>
                      <a:endParaRPr lang="en-US" sz="1400" b="1" i="0" u="sng" strike="noStrike" dirty="0">
                        <a:solidFill>
                          <a:srgbClr val="E89E65"/>
                        </a:solidFill>
                        <a:effectLst/>
                        <a:latin typeface="Calibri" panose="020F0502020204030204" pitchFamily="34" charset="0"/>
                      </a:endParaRPr>
                    </a:p>
                  </a:txBody>
                  <a:tcPr marL="6350" marR="6350" marT="6350" marB="0" anchor="ctr"/>
                </a:tc>
                <a:tc>
                  <a:txBody>
                    <a:bodyPr/>
                    <a:lstStyle/>
                    <a:p>
                      <a:pPr algn="ctr" fontAlgn="b"/>
                      <a:r>
                        <a:rPr lang="en-US" sz="1400" b="1" u="sng" strike="noStrike" dirty="0">
                          <a:solidFill>
                            <a:srgbClr val="A6A1CD"/>
                          </a:solidFill>
                          <a:effectLst/>
                        </a:rPr>
                        <a:t>Cluster 3</a:t>
                      </a:r>
                      <a:endParaRPr lang="en-US" sz="1400" b="1" i="0" u="sng" strike="noStrike" dirty="0">
                        <a:solidFill>
                          <a:srgbClr val="A6A1CD"/>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870176397"/>
                  </a:ext>
                </a:extLst>
              </a:tr>
              <a:tr h="91440">
                <a:tc>
                  <a:txBody>
                    <a:bodyPr/>
                    <a:lstStyle/>
                    <a:p>
                      <a:pPr algn="ctr" fontAlgn="b"/>
                      <a:r>
                        <a:rPr lang="en-US" sz="1100" b="0" i="0" u="none" strike="noStrike" dirty="0">
                          <a:solidFill>
                            <a:srgbClr val="000000"/>
                          </a:solidFill>
                          <a:effectLst/>
                          <a:latin typeface="Calibri" panose="020F0502020204030204" pitchFamily="34" charset="0"/>
                        </a:rPr>
                        <a:t>Defensive Rating</a:t>
                      </a:r>
                    </a:p>
                  </a:txBody>
                  <a:tcPr marL="6350" marR="6350" marT="6350" marB="0" anchor="b"/>
                </a:tc>
                <a:tc>
                  <a:txBody>
                    <a:bodyPr/>
                    <a:lstStyle/>
                    <a:p>
                      <a:pPr algn="ctr" fontAlgn="b"/>
                      <a:r>
                        <a:rPr lang="en-US" sz="1100" b="0" i="0" u="none" strike="noStrike" dirty="0">
                          <a:solidFill>
                            <a:schemeClr val="accent4">
                              <a:lumMod val="75000"/>
                            </a:schemeClr>
                          </a:solidFill>
                          <a:effectLst/>
                          <a:latin typeface="Calibri" panose="020F0502020204030204" pitchFamily="34" charset="0"/>
                        </a:rPr>
                        <a:t>108.80</a:t>
                      </a:r>
                    </a:p>
                  </a:txBody>
                  <a:tcPr marL="6350" marR="6350" marT="6350" marB="0" anchor="b"/>
                </a:tc>
                <a:tc>
                  <a:txBody>
                    <a:bodyPr/>
                    <a:lstStyle/>
                    <a:p>
                      <a:pPr algn="ctr" fontAlgn="b"/>
                      <a:r>
                        <a:rPr lang="en-US" sz="1100" b="0" i="0" u="none" strike="noStrike" dirty="0">
                          <a:solidFill>
                            <a:srgbClr val="00B050"/>
                          </a:solidFill>
                          <a:effectLst/>
                          <a:latin typeface="Calibri" panose="020F0502020204030204" pitchFamily="34" charset="0"/>
                        </a:rPr>
                        <a:t>107.44</a:t>
                      </a:r>
                    </a:p>
                  </a:txBody>
                  <a:tcPr marL="6350" marR="6350" marT="6350" marB="0" anchor="b"/>
                </a:tc>
                <a:tc>
                  <a:txBody>
                    <a:bodyPr/>
                    <a:lstStyle/>
                    <a:p>
                      <a:pPr algn="ctr" fontAlgn="b"/>
                      <a:r>
                        <a:rPr lang="en-US" sz="1100" b="0" i="0" u="none" strike="noStrike" dirty="0">
                          <a:solidFill>
                            <a:srgbClr val="FF0000"/>
                          </a:solidFill>
                          <a:effectLst/>
                          <a:latin typeface="Calibri" panose="020F0502020204030204" pitchFamily="34" charset="0"/>
                        </a:rPr>
                        <a:t>111.96</a:t>
                      </a:r>
                    </a:p>
                  </a:txBody>
                  <a:tcPr marL="6350" marR="6350" marT="6350" marB="0" anchor="b"/>
                </a:tc>
                <a:extLst>
                  <a:ext uri="{0D108BD9-81ED-4DB2-BD59-A6C34878D82A}">
                    <a16:rowId xmlns:a16="http://schemas.microsoft.com/office/drawing/2014/main" val="1390398256"/>
                  </a:ext>
                </a:extLst>
              </a:tr>
              <a:tr h="91440">
                <a:tc>
                  <a:txBody>
                    <a:bodyPr/>
                    <a:lstStyle/>
                    <a:p>
                      <a:pPr algn="ctr" fontAlgn="b"/>
                      <a:r>
                        <a:rPr lang="en-US" sz="1100" b="0" i="0" u="none" strike="noStrike">
                          <a:solidFill>
                            <a:srgbClr val="000000"/>
                          </a:solidFill>
                          <a:effectLst/>
                          <a:latin typeface="Calibri" panose="020F0502020204030204" pitchFamily="34" charset="0"/>
                        </a:rPr>
                        <a:t>Defensive Rebounds Per Game</a:t>
                      </a:r>
                    </a:p>
                  </a:txBody>
                  <a:tcPr marL="6350" marR="6350" marT="6350" marB="0" anchor="b"/>
                </a:tc>
                <a:tc>
                  <a:txBody>
                    <a:bodyPr/>
                    <a:lstStyle/>
                    <a:p>
                      <a:pPr algn="ctr" fontAlgn="b"/>
                      <a:r>
                        <a:rPr lang="en-US" sz="1100" b="0" i="0" u="none" strike="noStrike" dirty="0">
                          <a:solidFill>
                            <a:srgbClr val="00B050"/>
                          </a:solidFill>
                          <a:effectLst/>
                          <a:latin typeface="Calibri" panose="020F0502020204030204" pitchFamily="34" charset="0"/>
                        </a:rPr>
                        <a:t>8.05</a:t>
                      </a:r>
                    </a:p>
                  </a:txBody>
                  <a:tcPr marL="6350" marR="6350" marT="6350" marB="0" anchor="b"/>
                </a:tc>
                <a:tc>
                  <a:txBody>
                    <a:bodyPr/>
                    <a:lstStyle/>
                    <a:p>
                      <a:pPr algn="ctr" fontAlgn="b"/>
                      <a:r>
                        <a:rPr lang="en-US" sz="1100" b="0" i="0" u="none" strike="noStrike" dirty="0">
                          <a:solidFill>
                            <a:schemeClr val="accent4">
                              <a:lumMod val="75000"/>
                            </a:schemeClr>
                          </a:solidFill>
                          <a:effectLst/>
                          <a:latin typeface="Calibri" panose="020F0502020204030204" pitchFamily="34" charset="0"/>
                        </a:rPr>
                        <a:t>4.22</a:t>
                      </a:r>
                    </a:p>
                  </a:txBody>
                  <a:tcPr marL="6350" marR="6350" marT="6350" marB="0" anchor="b"/>
                </a:tc>
                <a:tc>
                  <a:txBody>
                    <a:bodyPr/>
                    <a:lstStyle/>
                    <a:p>
                      <a:pPr algn="ctr" fontAlgn="b"/>
                      <a:r>
                        <a:rPr lang="en-US" sz="1100" b="0" i="0" u="none" strike="noStrike" dirty="0">
                          <a:solidFill>
                            <a:srgbClr val="FF0000"/>
                          </a:solidFill>
                          <a:effectLst/>
                          <a:latin typeface="Calibri" panose="020F0502020204030204" pitchFamily="34" charset="0"/>
                        </a:rPr>
                        <a:t>4.12</a:t>
                      </a:r>
                    </a:p>
                  </a:txBody>
                  <a:tcPr marL="6350" marR="6350" marT="6350" marB="0" anchor="b"/>
                </a:tc>
                <a:extLst>
                  <a:ext uri="{0D108BD9-81ED-4DB2-BD59-A6C34878D82A}">
                    <a16:rowId xmlns:a16="http://schemas.microsoft.com/office/drawing/2014/main" val="168435226"/>
                  </a:ext>
                </a:extLst>
              </a:tr>
              <a:tr h="91440">
                <a:tc>
                  <a:txBody>
                    <a:bodyPr/>
                    <a:lstStyle/>
                    <a:p>
                      <a:pPr algn="ctr" fontAlgn="b"/>
                      <a:r>
                        <a:rPr lang="en-US" sz="1100" b="0" i="0" u="none" strike="noStrike">
                          <a:solidFill>
                            <a:srgbClr val="000000"/>
                          </a:solidFill>
                          <a:effectLst/>
                          <a:latin typeface="Calibri" panose="020F0502020204030204" pitchFamily="34" charset="0"/>
                        </a:rPr>
                        <a:t>Defensive Rebound Percentage</a:t>
                      </a:r>
                    </a:p>
                  </a:txBody>
                  <a:tcPr marL="6350" marR="6350" marT="6350" marB="0" anchor="b"/>
                </a:tc>
                <a:tc>
                  <a:txBody>
                    <a:bodyPr/>
                    <a:lstStyle/>
                    <a:p>
                      <a:pPr algn="ctr" fontAlgn="b"/>
                      <a:r>
                        <a:rPr lang="en-US" sz="1100" b="0" i="0" u="none" strike="noStrike" dirty="0">
                          <a:solidFill>
                            <a:srgbClr val="00B050"/>
                          </a:solidFill>
                          <a:effectLst/>
                          <a:latin typeface="Calibri" panose="020F0502020204030204" pitchFamily="34" charset="0"/>
                        </a:rPr>
                        <a:t>23.89%</a:t>
                      </a:r>
                    </a:p>
                  </a:txBody>
                  <a:tcPr marL="6350" marR="6350" marT="6350" marB="0" anchor="b"/>
                </a:tc>
                <a:tc>
                  <a:txBody>
                    <a:bodyPr/>
                    <a:lstStyle/>
                    <a:p>
                      <a:pPr algn="ctr" fontAlgn="b"/>
                      <a:r>
                        <a:rPr lang="en-US" sz="1100" b="0" i="0" u="none" strike="noStrike" dirty="0">
                          <a:solidFill>
                            <a:schemeClr val="accent4">
                              <a:lumMod val="75000"/>
                            </a:schemeClr>
                          </a:solidFill>
                          <a:effectLst/>
                          <a:latin typeface="Calibri" panose="020F0502020204030204" pitchFamily="34" charset="0"/>
                        </a:rPr>
                        <a:t>12.61%</a:t>
                      </a:r>
                    </a:p>
                  </a:txBody>
                  <a:tcPr marL="6350" marR="6350" marT="6350" marB="0" anchor="b"/>
                </a:tc>
                <a:tc>
                  <a:txBody>
                    <a:bodyPr/>
                    <a:lstStyle/>
                    <a:p>
                      <a:pPr algn="ctr" fontAlgn="b"/>
                      <a:r>
                        <a:rPr lang="en-US" sz="1100" b="0" i="0" u="none" strike="noStrike" dirty="0">
                          <a:solidFill>
                            <a:srgbClr val="FF0000"/>
                          </a:solidFill>
                          <a:effectLst/>
                          <a:latin typeface="Calibri" panose="020F0502020204030204" pitchFamily="34" charset="0"/>
                        </a:rPr>
                        <a:t>11.64%</a:t>
                      </a:r>
                    </a:p>
                  </a:txBody>
                  <a:tcPr marL="6350" marR="6350" marT="6350" marB="0" anchor="b"/>
                </a:tc>
                <a:extLst>
                  <a:ext uri="{0D108BD9-81ED-4DB2-BD59-A6C34878D82A}">
                    <a16:rowId xmlns:a16="http://schemas.microsoft.com/office/drawing/2014/main" val="385416058"/>
                  </a:ext>
                </a:extLst>
              </a:tr>
              <a:tr h="91440">
                <a:tc>
                  <a:txBody>
                    <a:bodyPr/>
                    <a:lstStyle/>
                    <a:p>
                      <a:pPr algn="ctr" fontAlgn="b"/>
                      <a:r>
                        <a:rPr lang="en-US" sz="1100" b="0" i="0" u="none" strike="noStrike" dirty="0">
                          <a:solidFill>
                            <a:srgbClr val="000000"/>
                          </a:solidFill>
                          <a:effectLst/>
                          <a:latin typeface="Calibri" panose="020F0502020204030204" pitchFamily="34" charset="0"/>
                        </a:rPr>
                        <a:t>Percent of Team's Defensive Rebounds</a:t>
                      </a:r>
                    </a:p>
                  </a:txBody>
                  <a:tcPr marL="6350" marR="6350" marT="6350" marB="0" anchor="b"/>
                </a:tc>
                <a:tc>
                  <a:txBody>
                    <a:bodyPr/>
                    <a:lstStyle/>
                    <a:p>
                      <a:pPr algn="ctr" fontAlgn="b"/>
                      <a:r>
                        <a:rPr lang="en-US" sz="1100" b="0" i="0" u="none" strike="noStrike" dirty="0">
                          <a:solidFill>
                            <a:srgbClr val="00B050"/>
                          </a:solidFill>
                          <a:effectLst/>
                          <a:latin typeface="Calibri" panose="020F0502020204030204" pitchFamily="34" charset="0"/>
                        </a:rPr>
                        <a:t>33.97%</a:t>
                      </a:r>
                    </a:p>
                  </a:txBody>
                  <a:tcPr marL="6350" marR="6350" marT="6350" marB="0" anchor="b"/>
                </a:tc>
                <a:tc>
                  <a:txBody>
                    <a:bodyPr/>
                    <a:lstStyle/>
                    <a:p>
                      <a:pPr algn="ctr" fontAlgn="b"/>
                      <a:r>
                        <a:rPr lang="en-US" sz="1100" b="0" i="0" u="none" strike="noStrike" dirty="0">
                          <a:solidFill>
                            <a:schemeClr val="accent4">
                              <a:lumMod val="75000"/>
                            </a:schemeClr>
                          </a:solidFill>
                          <a:effectLst/>
                          <a:latin typeface="Calibri" panose="020F0502020204030204" pitchFamily="34" charset="0"/>
                        </a:rPr>
                        <a:t>18.09%</a:t>
                      </a:r>
                    </a:p>
                  </a:txBody>
                  <a:tcPr marL="6350" marR="6350" marT="6350" marB="0" anchor="b"/>
                </a:tc>
                <a:tc>
                  <a:txBody>
                    <a:bodyPr/>
                    <a:lstStyle/>
                    <a:p>
                      <a:pPr algn="ctr" fontAlgn="b"/>
                      <a:r>
                        <a:rPr lang="en-US" sz="1100" b="0" i="0" u="none" strike="noStrike" dirty="0">
                          <a:solidFill>
                            <a:srgbClr val="FF0000"/>
                          </a:solidFill>
                          <a:effectLst/>
                          <a:latin typeface="Calibri" panose="020F0502020204030204" pitchFamily="34" charset="0"/>
                        </a:rPr>
                        <a:t>17.13%</a:t>
                      </a:r>
                    </a:p>
                  </a:txBody>
                  <a:tcPr marL="6350" marR="6350" marT="6350" marB="0" anchor="b"/>
                </a:tc>
                <a:extLst>
                  <a:ext uri="{0D108BD9-81ED-4DB2-BD59-A6C34878D82A}">
                    <a16:rowId xmlns:a16="http://schemas.microsoft.com/office/drawing/2014/main" val="3598234275"/>
                  </a:ext>
                </a:extLst>
              </a:tr>
              <a:tr h="91440">
                <a:tc>
                  <a:txBody>
                    <a:bodyPr/>
                    <a:lstStyle/>
                    <a:p>
                      <a:pPr algn="ctr" fontAlgn="b"/>
                      <a:r>
                        <a:rPr lang="en-US" sz="1100" b="0" i="0" u="none" strike="noStrike">
                          <a:solidFill>
                            <a:srgbClr val="000000"/>
                          </a:solidFill>
                          <a:effectLst/>
                          <a:latin typeface="Calibri" panose="020F0502020204030204" pitchFamily="34" charset="0"/>
                        </a:rPr>
                        <a:t>Steals Per Game</a:t>
                      </a:r>
                    </a:p>
                  </a:txBody>
                  <a:tcPr marL="6350" marR="6350" marT="6350" marB="0" anchor="b"/>
                </a:tc>
                <a:tc>
                  <a:txBody>
                    <a:bodyPr/>
                    <a:lstStyle/>
                    <a:p>
                      <a:pPr algn="ctr" fontAlgn="b"/>
                      <a:r>
                        <a:rPr lang="en-US" sz="1100" b="0" i="0" u="none" strike="noStrike" dirty="0">
                          <a:solidFill>
                            <a:srgbClr val="FF0000"/>
                          </a:solidFill>
                          <a:effectLst/>
                          <a:latin typeface="Calibri" panose="020F0502020204030204" pitchFamily="34" charset="0"/>
                        </a:rPr>
                        <a:t>0.96</a:t>
                      </a:r>
                    </a:p>
                  </a:txBody>
                  <a:tcPr marL="6350" marR="6350" marT="6350" marB="0" anchor="b"/>
                </a:tc>
                <a:tc>
                  <a:txBody>
                    <a:bodyPr/>
                    <a:lstStyle/>
                    <a:p>
                      <a:pPr algn="ctr" fontAlgn="b"/>
                      <a:r>
                        <a:rPr lang="en-US" sz="1100" b="0" i="0" u="none" strike="noStrike" dirty="0">
                          <a:solidFill>
                            <a:schemeClr val="accent4">
                              <a:lumMod val="75000"/>
                            </a:schemeClr>
                          </a:solidFill>
                          <a:effectLst/>
                          <a:latin typeface="Calibri" panose="020F0502020204030204" pitchFamily="34" charset="0"/>
                        </a:rPr>
                        <a:t>0.97</a:t>
                      </a:r>
                    </a:p>
                  </a:txBody>
                  <a:tcPr marL="6350" marR="6350" marT="6350" marB="0" anchor="b"/>
                </a:tc>
                <a:tc>
                  <a:txBody>
                    <a:bodyPr/>
                    <a:lstStyle/>
                    <a:p>
                      <a:pPr algn="ctr" fontAlgn="b"/>
                      <a:r>
                        <a:rPr lang="en-US" sz="1100" b="0" i="0" u="none" strike="noStrike" dirty="0">
                          <a:solidFill>
                            <a:srgbClr val="00B050"/>
                          </a:solidFill>
                          <a:effectLst/>
                          <a:latin typeface="Calibri" panose="020F0502020204030204" pitchFamily="34" charset="0"/>
                        </a:rPr>
                        <a:t>1.15</a:t>
                      </a:r>
                    </a:p>
                  </a:txBody>
                  <a:tcPr marL="6350" marR="6350" marT="6350" marB="0" anchor="b"/>
                </a:tc>
                <a:extLst>
                  <a:ext uri="{0D108BD9-81ED-4DB2-BD59-A6C34878D82A}">
                    <a16:rowId xmlns:a16="http://schemas.microsoft.com/office/drawing/2014/main" val="2586319744"/>
                  </a:ext>
                </a:extLst>
              </a:tr>
              <a:tr h="91440">
                <a:tc>
                  <a:txBody>
                    <a:bodyPr/>
                    <a:lstStyle/>
                    <a:p>
                      <a:pPr algn="ctr" fontAlgn="b"/>
                      <a:r>
                        <a:rPr lang="en-US" sz="1100" b="0" i="0" u="none" strike="noStrike">
                          <a:solidFill>
                            <a:srgbClr val="000000"/>
                          </a:solidFill>
                          <a:effectLst/>
                          <a:latin typeface="Calibri" panose="020F0502020204030204" pitchFamily="34" charset="0"/>
                        </a:rPr>
                        <a:t>Percent of Team's Steals</a:t>
                      </a:r>
                    </a:p>
                  </a:txBody>
                  <a:tcPr marL="6350" marR="6350" marT="6350" marB="0" anchor="b"/>
                </a:tc>
                <a:tc>
                  <a:txBody>
                    <a:bodyPr/>
                    <a:lstStyle/>
                    <a:p>
                      <a:pPr algn="ctr" fontAlgn="b"/>
                      <a:r>
                        <a:rPr lang="en-US" sz="1100" b="0" i="0" u="none" strike="noStrike" dirty="0">
                          <a:solidFill>
                            <a:srgbClr val="FF0000"/>
                          </a:solidFill>
                          <a:effectLst/>
                          <a:latin typeface="Calibri" panose="020F0502020204030204" pitchFamily="34" charset="0"/>
                        </a:rPr>
                        <a:t>18.64%</a:t>
                      </a:r>
                    </a:p>
                  </a:txBody>
                  <a:tcPr marL="6350" marR="6350" marT="6350" marB="0" anchor="b"/>
                </a:tc>
                <a:tc>
                  <a:txBody>
                    <a:bodyPr/>
                    <a:lstStyle/>
                    <a:p>
                      <a:pPr algn="ctr" fontAlgn="b"/>
                      <a:r>
                        <a:rPr lang="en-US" sz="1100" b="0" i="0" u="none" strike="noStrike" dirty="0">
                          <a:solidFill>
                            <a:schemeClr val="accent4">
                              <a:lumMod val="75000"/>
                            </a:schemeClr>
                          </a:solidFill>
                          <a:effectLst/>
                          <a:latin typeface="Calibri" panose="020F0502020204030204" pitchFamily="34" charset="0"/>
                        </a:rPr>
                        <a:t>19.38%</a:t>
                      </a:r>
                    </a:p>
                  </a:txBody>
                  <a:tcPr marL="6350" marR="6350" marT="6350" marB="0" anchor="b"/>
                </a:tc>
                <a:tc>
                  <a:txBody>
                    <a:bodyPr/>
                    <a:lstStyle/>
                    <a:p>
                      <a:pPr algn="ctr" fontAlgn="b"/>
                      <a:r>
                        <a:rPr lang="en-US" sz="1100" b="0" i="0" u="none" strike="noStrike" dirty="0">
                          <a:solidFill>
                            <a:srgbClr val="00B050"/>
                          </a:solidFill>
                          <a:effectLst/>
                          <a:latin typeface="Calibri" panose="020F0502020204030204" pitchFamily="34" charset="0"/>
                        </a:rPr>
                        <a:t>21.29%</a:t>
                      </a:r>
                    </a:p>
                  </a:txBody>
                  <a:tcPr marL="6350" marR="6350" marT="6350" marB="0" anchor="b"/>
                </a:tc>
                <a:extLst>
                  <a:ext uri="{0D108BD9-81ED-4DB2-BD59-A6C34878D82A}">
                    <a16:rowId xmlns:a16="http://schemas.microsoft.com/office/drawing/2014/main" val="51436752"/>
                  </a:ext>
                </a:extLst>
              </a:tr>
              <a:tr h="91440">
                <a:tc>
                  <a:txBody>
                    <a:bodyPr/>
                    <a:lstStyle/>
                    <a:p>
                      <a:pPr algn="ctr" fontAlgn="b"/>
                      <a:r>
                        <a:rPr lang="en-US" sz="1100" b="0" i="0" u="none" strike="noStrike">
                          <a:solidFill>
                            <a:srgbClr val="000000"/>
                          </a:solidFill>
                          <a:effectLst/>
                          <a:latin typeface="Calibri" panose="020F0502020204030204" pitchFamily="34" charset="0"/>
                        </a:rPr>
                        <a:t>Blocks Per Game</a:t>
                      </a:r>
                    </a:p>
                  </a:txBody>
                  <a:tcPr marL="6350" marR="6350" marT="6350" marB="0" anchor="b"/>
                </a:tc>
                <a:tc>
                  <a:txBody>
                    <a:bodyPr/>
                    <a:lstStyle/>
                    <a:p>
                      <a:pPr algn="ctr" fontAlgn="b"/>
                      <a:r>
                        <a:rPr lang="en-US" sz="1100" b="0" i="0" u="none" strike="noStrike" dirty="0">
                          <a:solidFill>
                            <a:srgbClr val="00B050"/>
                          </a:solidFill>
                          <a:effectLst/>
                          <a:latin typeface="Calibri" panose="020F0502020204030204" pitchFamily="34" charset="0"/>
                        </a:rPr>
                        <a:t>1.46</a:t>
                      </a:r>
                    </a:p>
                  </a:txBody>
                  <a:tcPr marL="6350" marR="6350" marT="6350" marB="0" anchor="b"/>
                </a:tc>
                <a:tc>
                  <a:txBody>
                    <a:bodyPr/>
                    <a:lstStyle/>
                    <a:p>
                      <a:pPr algn="ctr" fontAlgn="b"/>
                      <a:r>
                        <a:rPr lang="en-US" sz="1100" b="0" i="0" u="none" strike="noStrike" dirty="0">
                          <a:solidFill>
                            <a:schemeClr val="accent4">
                              <a:lumMod val="75000"/>
                            </a:schemeClr>
                          </a:solidFill>
                          <a:effectLst/>
                          <a:latin typeface="Calibri" panose="020F0502020204030204" pitchFamily="34" charset="0"/>
                        </a:rPr>
                        <a:t>0.42</a:t>
                      </a:r>
                    </a:p>
                  </a:txBody>
                  <a:tcPr marL="6350" marR="6350" marT="6350" marB="0" anchor="b"/>
                </a:tc>
                <a:tc>
                  <a:txBody>
                    <a:bodyPr/>
                    <a:lstStyle/>
                    <a:p>
                      <a:pPr algn="ctr" fontAlgn="b"/>
                      <a:r>
                        <a:rPr lang="en-US" sz="1100" b="0" i="0" u="none" strike="noStrike" dirty="0">
                          <a:solidFill>
                            <a:srgbClr val="FF0000"/>
                          </a:solidFill>
                          <a:effectLst/>
                          <a:latin typeface="Calibri" panose="020F0502020204030204" pitchFamily="34" charset="0"/>
                        </a:rPr>
                        <a:t>0.41</a:t>
                      </a:r>
                    </a:p>
                  </a:txBody>
                  <a:tcPr marL="6350" marR="6350" marT="6350" marB="0" anchor="b"/>
                </a:tc>
                <a:extLst>
                  <a:ext uri="{0D108BD9-81ED-4DB2-BD59-A6C34878D82A}">
                    <a16:rowId xmlns:a16="http://schemas.microsoft.com/office/drawing/2014/main" val="3720952033"/>
                  </a:ext>
                </a:extLst>
              </a:tr>
              <a:tr h="91440">
                <a:tc>
                  <a:txBody>
                    <a:bodyPr/>
                    <a:lstStyle/>
                    <a:p>
                      <a:pPr algn="ctr" fontAlgn="b"/>
                      <a:r>
                        <a:rPr lang="en-US" sz="1100" b="0" i="0" u="none" strike="noStrike" dirty="0">
                          <a:solidFill>
                            <a:srgbClr val="000000"/>
                          </a:solidFill>
                          <a:effectLst/>
                          <a:latin typeface="Calibri" panose="020F0502020204030204" pitchFamily="34" charset="0"/>
                        </a:rPr>
                        <a:t>Percent of Team's Blocks</a:t>
                      </a:r>
                    </a:p>
                  </a:txBody>
                  <a:tcPr marL="6350" marR="6350" marT="6350" marB="0" anchor="b"/>
                </a:tc>
                <a:tc>
                  <a:txBody>
                    <a:bodyPr/>
                    <a:lstStyle/>
                    <a:p>
                      <a:pPr algn="ctr" fontAlgn="b"/>
                      <a:r>
                        <a:rPr lang="en-US" sz="1100" b="0" i="0" u="none" strike="noStrike" dirty="0">
                          <a:solidFill>
                            <a:srgbClr val="00B050"/>
                          </a:solidFill>
                          <a:effectLst/>
                          <a:latin typeface="Calibri" panose="020F0502020204030204" pitchFamily="34" charset="0"/>
                        </a:rPr>
                        <a:t>42.08%</a:t>
                      </a:r>
                    </a:p>
                  </a:txBody>
                  <a:tcPr marL="6350" marR="6350" marT="6350" marB="0" anchor="b"/>
                </a:tc>
                <a:tc>
                  <a:txBody>
                    <a:bodyPr/>
                    <a:lstStyle/>
                    <a:p>
                      <a:pPr algn="ctr" fontAlgn="b"/>
                      <a:r>
                        <a:rPr lang="en-US" sz="1100" b="0" i="0" u="none" strike="noStrike" dirty="0">
                          <a:solidFill>
                            <a:schemeClr val="accent4">
                              <a:lumMod val="75000"/>
                            </a:schemeClr>
                          </a:solidFill>
                          <a:effectLst/>
                          <a:latin typeface="Calibri" panose="020F0502020204030204" pitchFamily="34" charset="0"/>
                        </a:rPr>
                        <a:t>13.02%</a:t>
                      </a:r>
                    </a:p>
                  </a:txBody>
                  <a:tcPr marL="6350" marR="6350" marT="6350" marB="0" anchor="b"/>
                </a:tc>
                <a:tc>
                  <a:txBody>
                    <a:bodyPr/>
                    <a:lstStyle/>
                    <a:p>
                      <a:pPr algn="ctr" fontAlgn="b"/>
                      <a:r>
                        <a:rPr lang="en-US" sz="1100" b="0" i="0" u="none" strike="noStrike" dirty="0">
                          <a:solidFill>
                            <a:srgbClr val="FF0000"/>
                          </a:solidFill>
                          <a:effectLst/>
                          <a:latin typeface="Calibri" panose="020F0502020204030204" pitchFamily="34" charset="0"/>
                        </a:rPr>
                        <a:t>11.85%</a:t>
                      </a:r>
                    </a:p>
                  </a:txBody>
                  <a:tcPr marL="6350" marR="6350" marT="6350" marB="0" anchor="b"/>
                </a:tc>
                <a:extLst>
                  <a:ext uri="{0D108BD9-81ED-4DB2-BD59-A6C34878D82A}">
                    <a16:rowId xmlns:a16="http://schemas.microsoft.com/office/drawing/2014/main" val="1762271976"/>
                  </a:ext>
                </a:extLst>
              </a:tr>
              <a:tr h="91440">
                <a:tc>
                  <a:txBody>
                    <a:bodyPr/>
                    <a:lstStyle/>
                    <a:p>
                      <a:pPr algn="ctr" fontAlgn="b"/>
                      <a:r>
                        <a:rPr lang="en-US" sz="1100" b="0" i="0" u="none" strike="noStrike" dirty="0">
                          <a:solidFill>
                            <a:srgbClr val="000000"/>
                          </a:solidFill>
                          <a:effectLst/>
                          <a:latin typeface="Calibri" panose="020F0502020204030204" pitchFamily="34" charset="0"/>
                        </a:rPr>
                        <a:t>Opponent Points Off Turnovers</a:t>
                      </a:r>
                    </a:p>
                  </a:txBody>
                  <a:tcPr marL="6350" marR="6350" marT="6350" marB="0" anchor="b"/>
                </a:tc>
                <a:tc>
                  <a:txBody>
                    <a:bodyPr/>
                    <a:lstStyle/>
                    <a:p>
                      <a:pPr algn="ctr" fontAlgn="b"/>
                      <a:r>
                        <a:rPr lang="en-US" sz="1100" b="0" i="0" u="none" strike="noStrike" dirty="0">
                          <a:solidFill>
                            <a:schemeClr val="accent4">
                              <a:lumMod val="75000"/>
                            </a:schemeClr>
                          </a:solidFill>
                          <a:effectLst/>
                          <a:latin typeface="Calibri" panose="020F0502020204030204" pitchFamily="34" charset="0"/>
                        </a:rPr>
                        <a:t>11.01</a:t>
                      </a:r>
                    </a:p>
                  </a:txBody>
                  <a:tcPr marL="6350" marR="6350" marT="6350" marB="0" anchor="b"/>
                </a:tc>
                <a:tc>
                  <a:txBody>
                    <a:bodyPr/>
                    <a:lstStyle/>
                    <a:p>
                      <a:pPr algn="ctr" fontAlgn="b"/>
                      <a:r>
                        <a:rPr lang="en-US" sz="1100" b="0" i="0" u="none" strike="noStrike" dirty="0">
                          <a:solidFill>
                            <a:srgbClr val="00B050"/>
                          </a:solidFill>
                          <a:effectLst/>
                          <a:latin typeface="Calibri" panose="020F0502020204030204" pitchFamily="34" charset="0"/>
                        </a:rPr>
                        <a:t>10.42</a:t>
                      </a:r>
                    </a:p>
                  </a:txBody>
                  <a:tcPr marL="6350" marR="6350" marT="6350" marB="0" anchor="b"/>
                </a:tc>
                <a:tc>
                  <a:txBody>
                    <a:bodyPr/>
                    <a:lstStyle/>
                    <a:p>
                      <a:pPr algn="ctr" fontAlgn="b"/>
                      <a:r>
                        <a:rPr lang="en-US" sz="1100" b="0" i="0" u="none" strike="noStrike" dirty="0">
                          <a:solidFill>
                            <a:srgbClr val="FF0000"/>
                          </a:solidFill>
                          <a:effectLst/>
                          <a:latin typeface="Calibri" panose="020F0502020204030204" pitchFamily="34" charset="0"/>
                        </a:rPr>
                        <a:t>12.39</a:t>
                      </a:r>
                    </a:p>
                  </a:txBody>
                  <a:tcPr marL="6350" marR="6350" marT="6350" marB="0" anchor="b"/>
                </a:tc>
                <a:extLst>
                  <a:ext uri="{0D108BD9-81ED-4DB2-BD59-A6C34878D82A}">
                    <a16:rowId xmlns:a16="http://schemas.microsoft.com/office/drawing/2014/main" val="513771208"/>
                  </a:ext>
                </a:extLst>
              </a:tr>
              <a:tr h="91440">
                <a:tc>
                  <a:txBody>
                    <a:bodyPr/>
                    <a:lstStyle/>
                    <a:p>
                      <a:pPr algn="ctr" fontAlgn="b"/>
                      <a:r>
                        <a:rPr lang="en-US" sz="1100" b="0" i="0" u="none" strike="noStrike">
                          <a:solidFill>
                            <a:srgbClr val="000000"/>
                          </a:solidFill>
                          <a:effectLst/>
                          <a:latin typeface="Calibri" panose="020F0502020204030204" pitchFamily="34" charset="0"/>
                        </a:rPr>
                        <a:t>Opponent 2nd Chance Points</a:t>
                      </a:r>
                    </a:p>
                  </a:txBody>
                  <a:tcPr marL="6350" marR="6350" marT="6350" marB="0" anchor="b"/>
                </a:tc>
                <a:tc>
                  <a:txBody>
                    <a:bodyPr/>
                    <a:lstStyle/>
                    <a:p>
                      <a:pPr algn="ctr" fontAlgn="b"/>
                      <a:r>
                        <a:rPr lang="en-US" sz="1100" b="0" i="0" u="none" strike="noStrike" dirty="0">
                          <a:solidFill>
                            <a:srgbClr val="00B050"/>
                          </a:solidFill>
                          <a:effectLst/>
                          <a:latin typeface="Calibri" panose="020F0502020204030204" pitchFamily="34" charset="0"/>
                        </a:rPr>
                        <a:t>8.15</a:t>
                      </a:r>
                    </a:p>
                  </a:txBody>
                  <a:tcPr marL="6350" marR="6350" marT="6350" marB="0" anchor="b"/>
                </a:tc>
                <a:tc>
                  <a:txBody>
                    <a:bodyPr/>
                    <a:lstStyle/>
                    <a:p>
                      <a:pPr algn="ctr" fontAlgn="b"/>
                      <a:r>
                        <a:rPr lang="en-US" sz="1100" b="0" i="0" u="none" strike="noStrike" dirty="0">
                          <a:solidFill>
                            <a:schemeClr val="accent4">
                              <a:lumMod val="75000"/>
                            </a:schemeClr>
                          </a:solidFill>
                          <a:effectLst/>
                          <a:latin typeface="Calibri" panose="020F0502020204030204" pitchFamily="34" charset="0"/>
                        </a:rPr>
                        <a:t>8.17</a:t>
                      </a:r>
                    </a:p>
                  </a:txBody>
                  <a:tcPr marL="6350" marR="6350" marT="6350" marB="0" anchor="b"/>
                </a:tc>
                <a:tc>
                  <a:txBody>
                    <a:bodyPr/>
                    <a:lstStyle/>
                    <a:p>
                      <a:pPr algn="ctr" fontAlgn="b"/>
                      <a:r>
                        <a:rPr lang="en-US" sz="1100" b="0" i="0" u="none" strike="noStrike" dirty="0">
                          <a:solidFill>
                            <a:srgbClr val="FF0000"/>
                          </a:solidFill>
                          <a:effectLst/>
                          <a:latin typeface="Calibri" panose="020F0502020204030204" pitchFamily="34" charset="0"/>
                        </a:rPr>
                        <a:t>9.66</a:t>
                      </a:r>
                    </a:p>
                  </a:txBody>
                  <a:tcPr marL="6350" marR="6350" marT="6350" marB="0" anchor="b"/>
                </a:tc>
                <a:extLst>
                  <a:ext uri="{0D108BD9-81ED-4DB2-BD59-A6C34878D82A}">
                    <a16:rowId xmlns:a16="http://schemas.microsoft.com/office/drawing/2014/main" val="2536356935"/>
                  </a:ext>
                </a:extLst>
              </a:tr>
              <a:tr h="91440">
                <a:tc>
                  <a:txBody>
                    <a:bodyPr/>
                    <a:lstStyle/>
                    <a:p>
                      <a:pPr algn="ctr" fontAlgn="b"/>
                      <a:r>
                        <a:rPr lang="en-US" sz="1100" b="0" i="0" u="none" strike="noStrike">
                          <a:solidFill>
                            <a:srgbClr val="000000"/>
                          </a:solidFill>
                          <a:effectLst/>
                          <a:latin typeface="Calibri" panose="020F0502020204030204" pitchFamily="34" charset="0"/>
                        </a:rPr>
                        <a:t>Opponent Fast Break Points</a:t>
                      </a:r>
                    </a:p>
                  </a:txBody>
                  <a:tcPr marL="6350" marR="6350" marT="6350" marB="0" anchor="b"/>
                </a:tc>
                <a:tc>
                  <a:txBody>
                    <a:bodyPr/>
                    <a:lstStyle/>
                    <a:p>
                      <a:pPr algn="ctr" fontAlgn="b"/>
                      <a:r>
                        <a:rPr lang="en-US" sz="1100" b="0" i="0" u="none" strike="noStrike" dirty="0">
                          <a:solidFill>
                            <a:schemeClr val="accent4">
                              <a:lumMod val="75000"/>
                            </a:schemeClr>
                          </a:solidFill>
                          <a:effectLst/>
                          <a:latin typeface="Calibri" panose="020F0502020204030204" pitchFamily="34" charset="0"/>
                        </a:rPr>
                        <a:t>9.47</a:t>
                      </a:r>
                    </a:p>
                  </a:txBody>
                  <a:tcPr marL="6350" marR="6350" marT="6350" marB="0" anchor="b"/>
                </a:tc>
                <a:tc>
                  <a:txBody>
                    <a:bodyPr/>
                    <a:lstStyle/>
                    <a:p>
                      <a:pPr algn="ctr" fontAlgn="b"/>
                      <a:r>
                        <a:rPr lang="en-US" sz="1100" b="0" i="0" u="none" strike="noStrike" dirty="0">
                          <a:solidFill>
                            <a:srgbClr val="00B050"/>
                          </a:solidFill>
                          <a:effectLst/>
                          <a:latin typeface="Calibri" panose="020F0502020204030204" pitchFamily="34" charset="0"/>
                        </a:rPr>
                        <a:t>8.57</a:t>
                      </a:r>
                    </a:p>
                  </a:txBody>
                  <a:tcPr marL="6350" marR="6350" marT="6350" marB="0" anchor="b"/>
                </a:tc>
                <a:tc>
                  <a:txBody>
                    <a:bodyPr/>
                    <a:lstStyle/>
                    <a:p>
                      <a:pPr algn="ctr" fontAlgn="b"/>
                      <a:r>
                        <a:rPr lang="en-US" sz="1100" b="0" i="0" u="none" strike="noStrike" dirty="0">
                          <a:solidFill>
                            <a:srgbClr val="FF0000"/>
                          </a:solidFill>
                          <a:effectLst/>
                          <a:latin typeface="Calibri" panose="020F0502020204030204" pitchFamily="34" charset="0"/>
                        </a:rPr>
                        <a:t>10.26</a:t>
                      </a:r>
                    </a:p>
                  </a:txBody>
                  <a:tcPr marL="6350" marR="6350" marT="6350" marB="0" anchor="b"/>
                </a:tc>
                <a:extLst>
                  <a:ext uri="{0D108BD9-81ED-4DB2-BD59-A6C34878D82A}">
                    <a16:rowId xmlns:a16="http://schemas.microsoft.com/office/drawing/2014/main" val="1606366984"/>
                  </a:ext>
                </a:extLst>
              </a:tr>
              <a:tr h="91440">
                <a:tc>
                  <a:txBody>
                    <a:bodyPr/>
                    <a:lstStyle/>
                    <a:p>
                      <a:pPr algn="ctr" fontAlgn="b"/>
                      <a:r>
                        <a:rPr lang="en-US" sz="1100" b="0" i="0" u="none" strike="noStrike">
                          <a:solidFill>
                            <a:srgbClr val="000000"/>
                          </a:solidFill>
                          <a:effectLst/>
                          <a:latin typeface="Calibri" panose="020F0502020204030204" pitchFamily="34" charset="0"/>
                        </a:rPr>
                        <a:t>Opponent Points in the Paint</a:t>
                      </a:r>
                    </a:p>
                  </a:txBody>
                  <a:tcPr marL="6350" marR="6350" marT="6350" marB="0" anchor="b"/>
                </a:tc>
                <a:tc>
                  <a:txBody>
                    <a:bodyPr/>
                    <a:lstStyle/>
                    <a:p>
                      <a:pPr algn="ctr" fontAlgn="b"/>
                      <a:r>
                        <a:rPr lang="en-US" sz="1100" b="0" i="0" u="none" strike="noStrike" dirty="0">
                          <a:solidFill>
                            <a:schemeClr val="accent4">
                              <a:lumMod val="75000"/>
                            </a:schemeClr>
                          </a:solidFill>
                          <a:effectLst/>
                          <a:latin typeface="Calibri" panose="020F0502020204030204" pitchFamily="34" charset="0"/>
                        </a:rPr>
                        <a:t>31.68</a:t>
                      </a:r>
                    </a:p>
                  </a:txBody>
                  <a:tcPr marL="6350" marR="6350" marT="6350" marB="0" anchor="b"/>
                </a:tc>
                <a:tc>
                  <a:txBody>
                    <a:bodyPr/>
                    <a:lstStyle/>
                    <a:p>
                      <a:pPr algn="ctr" fontAlgn="b"/>
                      <a:r>
                        <a:rPr lang="en-US" sz="1100" b="0" i="0" u="none" strike="noStrike" dirty="0">
                          <a:solidFill>
                            <a:srgbClr val="00B050"/>
                          </a:solidFill>
                          <a:effectLst/>
                          <a:latin typeface="Calibri" panose="020F0502020204030204" pitchFamily="34" charset="0"/>
                        </a:rPr>
                        <a:t>30.61</a:t>
                      </a:r>
                    </a:p>
                  </a:txBody>
                  <a:tcPr marL="6350" marR="6350" marT="6350" marB="0" anchor="b"/>
                </a:tc>
                <a:tc>
                  <a:txBody>
                    <a:bodyPr/>
                    <a:lstStyle/>
                    <a:p>
                      <a:pPr algn="ctr" fontAlgn="b"/>
                      <a:r>
                        <a:rPr lang="en-US" sz="1100" b="0" i="0" u="none" strike="noStrike" dirty="0">
                          <a:solidFill>
                            <a:srgbClr val="FF0000"/>
                          </a:solidFill>
                          <a:effectLst/>
                          <a:latin typeface="Calibri" panose="020F0502020204030204" pitchFamily="34" charset="0"/>
                        </a:rPr>
                        <a:t>35.91</a:t>
                      </a:r>
                    </a:p>
                  </a:txBody>
                  <a:tcPr marL="6350" marR="6350" marT="6350" marB="0" anchor="b"/>
                </a:tc>
                <a:extLst>
                  <a:ext uri="{0D108BD9-81ED-4DB2-BD59-A6C34878D82A}">
                    <a16:rowId xmlns:a16="http://schemas.microsoft.com/office/drawing/2014/main" val="3132181009"/>
                  </a:ext>
                </a:extLst>
              </a:tr>
              <a:tr h="91440">
                <a:tc>
                  <a:txBody>
                    <a:bodyPr/>
                    <a:lstStyle/>
                    <a:p>
                      <a:pPr algn="ctr" fontAlgn="b"/>
                      <a:r>
                        <a:rPr lang="en-US" sz="1100" b="0" i="0" u="none" strike="noStrike">
                          <a:solidFill>
                            <a:srgbClr val="000000"/>
                          </a:solidFill>
                          <a:effectLst/>
                          <a:latin typeface="Calibri" panose="020F0502020204030204" pitchFamily="34" charset="0"/>
                        </a:rPr>
                        <a:t>Defensive Win Shares</a:t>
                      </a:r>
                    </a:p>
                  </a:txBody>
                  <a:tcPr marL="6350" marR="6350" marT="6350" marB="0" anchor="b"/>
                </a:tc>
                <a:tc>
                  <a:txBody>
                    <a:bodyPr/>
                    <a:lstStyle/>
                    <a:p>
                      <a:pPr algn="ctr" fontAlgn="b"/>
                      <a:r>
                        <a:rPr lang="en-US" sz="1100" b="0" i="0" u="none" strike="noStrike" dirty="0">
                          <a:solidFill>
                            <a:schemeClr val="accent4">
                              <a:lumMod val="75000"/>
                            </a:schemeClr>
                          </a:solidFill>
                          <a:effectLst/>
                          <a:latin typeface="Calibri" panose="020F0502020204030204" pitchFamily="34" charset="0"/>
                        </a:rPr>
                        <a:t>0.09</a:t>
                      </a:r>
                    </a:p>
                  </a:txBody>
                  <a:tcPr marL="6350" marR="6350" marT="6350" marB="0" anchor="b"/>
                </a:tc>
                <a:tc>
                  <a:txBody>
                    <a:bodyPr/>
                    <a:lstStyle/>
                    <a:p>
                      <a:pPr algn="ctr" fontAlgn="b"/>
                      <a:r>
                        <a:rPr lang="en-US" sz="1100" b="0" i="0" u="none" strike="noStrike" dirty="0">
                          <a:solidFill>
                            <a:srgbClr val="00B050"/>
                          </a:solidFill>
                          <a:effectLst/>
                          <a:latin typeface="Calibri" panose="020F0502020204030204" pitchFamily="34" charset="0"/>
                        </a:rPr>
                        <a:t>0.11</a:t>
                      </a:r>
                    </a:p>
                  </a:txBody>
                  <a:tcPr marL="6350" marR="6350" marT="6350" marB="0" anchor="b"/>
                </a:tc>
                <a:tc>
                  <a:txBody>
                    <a:bodyPr/>
                    <a:lstStyle/>
                    <a:p>
                      <a:pPr algn="ctr" fontAlgn="b"/>
                      <a:r>
                        <a:rPr lang="en-US" sz="1100" b="0" i="0" u="none" strike="noStrike" dirty="0">
                          <a:solidFill>
                            <a:srgbClr val="FF0000"/>
                          </a:solidFill>
                          <a:effectLst/>
                          <a:latin typeface="Calibri" panose="020F0502020204030204" pitchFamily="34" charset="0"/>
                        </a:rPr>
                        <a:t>0.07</a:t>
                      </a:r>
                    </a:p>
                  </a:txBody>
                  <a:tcPr marL="6350" marR="6350" marT="6350" marB="0" anchor="b"/>
                </a:tc>
                <a:extLst>
                  <a:ext uri="{0D108BD9-81ED-4DB2-BD59-A6C34878D82A}">
                    <a16:rowId xmlns:a16="http://schemas.microsoft.com/office/drawing/2014/main" val="2470483187"/>
                  </a:ext>
                </a:extLst>
              </a:tr>
            </a:tbl>
          </a:graphicData>
        </a:graphic>
      </p:graphicFrame>
      <p:sp>
        <p:nvSpPr>
          <p:cNvPr id="5" name="TextBox 4">
            <a:extLst>
              <a:ext uri="{FF2B5EF4-FFF2-40B4-BE49-F238E27FC236}">
                <a16:creationId xmlns:a16="http://schemas.microsoft.com/office/drawing/2014/main" id="{2DF7BE5F-C6FA-4395-AE40-1D51489422A1}"/>
              </a:ext>
            </a:extLst>
          </p:cNvPr>
          <p:cNvSpPr txBox="1"/>
          <p:nvPr/>
        </p:nvSpPr>
        <p:spPr>
          <a:xfrm>
            <a:off x="2810313" y="2345275"/>
            <a:ext cx="3087148" cy="261610"/>
          </a:xfrm>
          <a:prstGeom prst="rect">
            <a:avLst/>
          </a:prstGeom>
          <a:noFill/>
        </p:spPr>
        <p:txBody>
          <a:bodyPr wrap="square" rtlCol="0">
            <a:spAutoFit/>
          </a:bodyPr>
          <a:lstStyle/>
          <a:p>
            <a:r>
              <a:rPr lang="en-US" sz="1100" dirty="0">
                <a:solidFill>
                  <a:srgbClr val="00B050"/>
                </a:solidFill>
              </a:rPr>
              <a:t>Highest Value</a:t>
            </a:r>
            <a:r>
              <a:rPr lang="en-US" sz="1100" dirty="0"/>
              <a:t> </a:t>
            </a:r>
            <a:r>
              <a:rPr lang="en-US" sz="1100" b="1" dirty="0"/>
              <a:t>|</a:t>
            </a:r>
            <a:r>
              <a:rPr lang="en-US" sz="1100" dirty="0"/>
              <a:t> </a:t>
            </a:r>
            <a:r>
              <a:rPr lang="en-US" sz="1100" dirty="0">
                <a:solidFill>
                  <a:schemeClr val="accent4">
                    <a:lumMod val="75000"/>
                  </a:schemeClr>
                </a:solidFill>
              </a:rPr>
              <a:t>Middle Value </a:t>
            </a:r>
            <a:r>
              <a:rPr lang="en-US" sz="1100" b="1" dirty="0"/>
              <a:t>|</a:t>
            </a:r>
            <a:r>
              <a:rPr lang="en-US" sz="1100" dirty="0"/>
              <a:t> </a:t>
            </a:r>
            <a:r>
              <a:rPr lang="en-US" sz="1100" dirty="0">
                <a:solidFill>
                  <a:srgbClr val="FF0000"/>
                </a:solidFill>
              </a:rPr>
              <a:t>Lowest value</a:t>
            </a:r>
            <a:r>
              <a:rPr lang="en-US" sz="1100" dirty="0">
                <a:solidFill>
                  <a:schemeClr val="accent4">
                    <a:lumMod val="75000"/>
                  </a:schemeClr>
                </a:solidFill>
              </a:rPr>
              <a:t> </a:t>
            </a:r>
            <a:endParaRPr lang="en-US" sz="1100" dirty="0">
              <a:solidFill>
                <a:srgbClr val="00B050"/>
              </a:solidFill>
            </a:endParaRPr>
          </a:p>
        </p:txBody>
      </p:sp>
      <p:sp>
        <p:nvSpPr>
          <p:cNvPr id="6" name="TextBox 5">
            <a:extLst>
              <a:ext uri="{FF2B5EF4-FFF2-40B4-BE49-F238E27FC236}">
                <a16:creationId xmlns:a16="http://schemas.microsoft.com/office/drawing/2014/main" id="{17D53E14-0AA6-4CF4-A4A3-89409E2F90D5}"/>
              </a:ext>
            </a:extLst>
          </p:cNvPr>
          <p:cNvSpPr txBox="1"/>
          <p:nvPr/>
        </p:nvSpPr>
        <p:spPr>
          <a:xfrm>
            <a:off x="2810313" y="1900929"/>
            <a:ext cx="2845826" cy="400110"/>
          </a:xfrm>
          <a:prstGeom prst="rect">
            <a:avLst/>
          </a:prstGeom>
          <a:noFill/>
        </p:spPr>
        <p:txBody>
          <a:bodyPr wrap="square" rtlCol="0">
            <a:spAutoFit/>
          </a:bodyPr>
          <a:lstStyle/>
          <a:p>
            <a:r>
              <a:rPr lang="en-US" sz="2000" b="1" dirty="0"/>
              <a:t>Statistical Summary</a:t>
            </a:r>
          </a:p>
        </p:txBody>
      </p:sp>
      <p:sp>
        <p:nvSpPr>
          <p:cNvPr id="7" name="TextBox 6">
            <a:extLst>
              <a:ext uri="{FF2B5EF4-FFF2-40B4-BE49-F238E27FC236}">
                <a16:creationId xmlns:a16="http://schemas.microsoft.com/office/drawing/2014/main" id="{F1E79135-A0C6-4C12-9DCC-C7280AB961AD}"/>
              </a:ext>
            </a:extLst>
          </p:cNvPr>
          <p:cNvSpPr txBox="1"/>
          <p:nvPr/>
        </p:nvSpPr>
        <p:spPr>
          <a:xfrm>
            <a:off x="2810313" y="5499684"/>
            <a:ext cx="5180321" cy="215444"/>
          </a:xfrm>
          <a:prstGeom prst="rect">
            <a:avLst/>
          </a:prstGeom>
          <a:noFill/>
        </p:spPr>
        <p:txBody>
          <a:bodyPr wrap="square" rtlCol="0">
            <a:spAutoFit/>
          </a:bodyPr>
          <a:lstStyle/>
          <a:p>
            <a:r>
              <a:rPr lang="en-US" sz="800" dirty="0"/>
              <a:t>All values represent averages between players within the cluster per statistic category</a:t>
            </a:r>
            <a:endParaRPr lang="en-US" sz="1000" dirty="0"/>
          </a:p>
        </p:txBody>
      </p:sp>
      <p:sp>
        <p:nvSpPr>
          <p:cNvPr id="11" name="Title 1">
            <a:extLst>
              <a:ext uri="{FF2B5EF4-FFF2-40B4-BE49-F238E27FC236}">
                <a16:creationId xmlns:a16="http://schemas.microsoft.com/office/drawing/2014/main" id="{D6568CE4-3C9E-42AD-92DD-1F7F44C0D82B}"/>
              </a:ext>
            </a:extLst>
          </p:cNvPr>
          <p:cNvSpPr>
            <a:spLocks noGrp="1"/>
          </p:cNvSpPr>
          <p:nvPr>
            <p:ph type="title"/>
          </p:nvPr>
        </p:nvSpPr>
        <p:spPr>
          <a:xfrm>
            <a:off x="838200" y="365125"/>
            <a:ext cx="10515600" cy="1325563"/>
          </a:xfrm>
        </p:spPr>
        <p:txBody>
          <a:bodyPr/>
          <a:lstStyle/>
          <a:p>
            <a:r>
              <a:rPr lang="en-US" b="1" dirty="0"/>
              <a:t>Cluster Insights</a:t>
            </a:r>
          </a:p>
        </p:txBody>
      </p:sp>
    </p:spTree>
    <p:extLst>
      <p:ext uri="{BB962C8B-B14F-4D97-AF65-F5344CB8AC3E}">
        <p14:creationId xmlns:p14="http://schemas.microsoft.com/office/powerpoint/2010/main" val="16143467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69F54-AC66-4B12-8AB4-88196464F505}"/>
              </a:ext>
            </a:extLst>
          </p:cNvPr>
          <p:cNvSpPr>
            <a:spLocks noGrp="1"/>
          </p:cNvSpPr>
          <p:nvPr>
            <p:ph type="title"/>
          </p:nvPr>
        </p:nvSpPr>
        <p:spPr>
          <a:xfrm>
            <a:off x="838200" y="365125"/>
            <a:ext cx="6015606" cy="1325563"/>
          </a:xfrm>
        </p:spPr>
        <p:txBody>
          <a:bodyPr/>
          <a:lstStyle/>
          <a:p>
            <a:r>
              <a:rPr lang="en-US" b="1" dirty="0"/>
              <a:t>Hierarchical Cluster Analysis (HCA)</a:t>
            </a:r>
            <a:endParaRPr lang="en-US" dirty="0"/>
          </a:p>
        </p:txBody>
      </p:sp>
      <p:pic>
        <p:nvPicPr>
          <p:cNvPr id="3" name="Picture 2">
            <a:extLst>
              <a:ext uri="{FF2B5EF4-FFF2-40B4-BE49-F238E27FC236}">
                <a16:creationId xmlns:a16="http://schemas.microsoft.com/office/drawing/2014/main" id="{EC0BAD38-D336-4810-BBC9-7672A170E110}"/>
              </a:ext>
            </a:extLst>
          </p:cNvPr>
          <p:cNvPicPr>
            <a:picLocks noChangeAspect="1"/>
          </p:cNvPicPr>
          <p:nvPr/>
        </p:nvPicPr>
        <p:blipFill>
          <a:blip r:embed="rId2"/>
          <a:stretch>
            <a:fillRect/>
          </a:stretch>
        </p:blipFill>
        <p:spPr>
          <a:xfrm>
            <a:off x="6233021" y="227165"/>
            <a:ext cx="4915948" cy="6403670"/>
          </a:xfrm>
          <a:prstGeom prst="rect">
            <a:avLst/>
          </a:prstGeom>
          <a:effectLst>
            <a:outerShdw blurRad="63500" sx="102000" sy="102000" algn="ctr" rotWithShape="0">
              <a:prstClr val="black">
                <a:alpha val="40000"/>
              </a:prstClr>
            </a:outerShdw>
          </a:effectLst>
        </p:spPr>
      </p:pic>
      <p:sp>
        <p:nvSpPr>
          <p:cNvPr id="5" name="TextBox 4">
            <a:extLst>
              <a:ext uri="{FF2B5EF4-FFF2-40B4-BE49-F238E27FC236}">
                <a16:creationId xmlns:a16="http://schemas.microsoft.com/office/drawing/2014/main" id="{072B35B2-615D-4ABE-9D08-E86CD036FBD0}"/>
              </a:ext>
            </a:extLst>
          </p:cNvPr>
          <p:cNvSpPr txBox="1"/>
          <p:nvPr/>
        </p:nvSpPr>
        <p:spPr>
          <a:xfrm>
            <a:off x="-11185" y="6642556"/>
            <a:ext cx="3892492" cy="215444"/>
          </a:xfrm>
          <a:prstGeom prst="rect">
            <a:avLst/>
          </a:prstGeom>
          <a:noFill/>
        </p:spPr>
        <p:txBody>
          <a:bodyPr wrap="square" rtlCol="0">
            <a:spAutoFit/>
          </a:bodyPr>
          <a:lstStyle/>
          <a:p>
            <a:r>
              <a:rPr lang="en-US" sz="800" dirty="0"/>
              <a:t>Sourcehttps://uc-r.github.io/hc_clustering</a:t>
            </a:r>
          </a:p>
        </p:txBody>
      </p:sp>
    </p:spTree>
    <p:extLst>
      <p:ext uri="{BB962C8B-B14F-4D97-AF65-F5344CB8AC3E}">
        <p14:creationId xmlns:p14="http://schemas.microsoft.com/office/powerpoint/2010/main" val="1223082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E14430F-5AE7-4839-A0E5-A6EB63CEE2BC}"/>
              </a:ext>
            </a:extLst>
          </p:cNvPr>
          <p:cNvSpPr txBox="1">
            <a:spLocks/>
          </p:cNvSpPr>
          <p:nvPr/>
        </p:nvSpPr>
        <p:spPr>
          <a:xfrm>
            <a:off x="0" y="4060829"/>
            <a:ext cx="12192000" cy="2387600"/>
          </a:xfrm>
          <a:prstGeom prst="rect">
            <a:avLst/>
          </a:prstGeom>
          <a:solidFill>
            <a:schemeClr val="tx1">
              <a:alpha val="6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rPr>
              <a:t>Overall Performance Clusters</a:t>
            </a:r>
            <a:endParaRPr lang="en-US" dirty="0">
              <a:solidFill>
                <a:schemeClr val="bg1"/>
              </a:solidFill>
            </a:endParaRPr>
          </a:p>
        </p:txBody>
      </p:sp>
    </p:spTree>
    <p:extLst>
      <p:ext uri="{BB962C8B-B14F-4D97-AF65-F5344CB8AC3E}">
        <p14:creationId xmlns:p14="http://schemas.microsoft.com/office/powerpoint/2010/main" val="13225005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C1FFB-1B35-46C6-B677-1E254F24094D}"/>
              </a:ext>
            </a:extLst>
          </p:cNvPr>
          <p:cNvSpPr>
            <a:spLocks noGrp="1"/>
          </p:cNvSpPr>
          <p:nvPr>
            <p:ph type="title"/>
          </p:nvPr>
        </p:nvSpPr>
        <p:spPr/>
        <p:txBody>
          <a:bodyPr/>
          <a:lstStyle/>
          <a:p>
            <a:r>
              <a:rPr lang="en-US" b="1" dirty="0"/>
              <a:t>K-Nearest Neighbor (KNN)</a:t>
            </a:r>
          </a:p>
        </p:txBody>
      </p:sp>
      <p:pic>
        <p:nvPicPr>
          <p:cNvPr id="3" name="Picture 2">
            <a:extLst>
              <a:ext uri="{FF2B5EF4-FFF2-40B4-BE49-F238E27FC236}">
                <a16:creationId xmlns:a16="http://schemas.microsoft.com/office/drawing/2014/main" id="{A5D39CBE-2E99-40F9-9237-DBEE59810D14}"/>
              </a:ext>
            </a:extLst>
          </p:cNvPr>
          <p:cNvPicPr>
            <a:picLocks noChangeAspect="1"/>
          </p:cNvPicPr>
          <p:nvPr/>
        </p:nvPicPr>
        <p:blipFill>
          <a:blip r:embed="rId2"/>
          <a:stretch>
            <a:fillRect/>
          </a:stretch>
        </p:blipFill>
        <p:spPr>
          <a:xfrm>
            <a:off x="2716801" y="1903078"/>
            <a:ext cx="6758398" cy="421249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077243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E08AD-4E38-4258-BDDA-CC453E729D4D}"/>
              </a:ext>
            </a:extLst>
          </p:cNvPr>
          <p:cNvSpPr>
            <a:spLocks noGrp="1"/>
          </p:cNvSpPr>
          <p:nvPr>
            <p:ph type="title"/>
          </p:nvPr>
        </p:nvSpPr>
        <p:spPr/>
        <p:txBody>
          <a:bodyPr/>
          <a:lstStyle/>
          <a:p>
            <a:r>
              <a:rPr lang="en-US" b="1" dirty="0"/>
              <a:t>Data Set Description</a:t>
            </a:r>
          </a:p>
        </p:txBody>
      </p:sp>
      <p:sp>
        <p:nvSpPr>
          <p:cNvPr id="6" name="TextBox 5">
            <a:extLst>
              <a:ext uri="{FF2B5EF4-FFF2-40B4-BE49-F238E27FC236}">
                <a16:creationId xmlns:a16="http://schemas.microsoft.com/office/drawing/2014/main" id="{D9D459B2-CD1F-4D0B-8566-BEE467D34DC0}"/>
              </a:ext>
            </a:extLst>
          </p:cNvPr>
          <p:cNvSpPr txBox="1"/>
          <p:nvPr/>
        </p:nvSpPr>
        <p:spPr>
          <a:xfrm>
            <a:off x="612693" y="2407618"/>
            <a:ext cx="2642532" cy="3323987"/>
          </a:xfrm>
          <a:prstGeom prst="rect">
            <a:avLst/>
          </a:prstGeom>
          <a:noFill/>
        </p:spPr>
        <p:txBody>
          <a:bodyPr wrap="square" rtlCol="0">
            <a:spAutoFit/>
          </a:bodyPr>
          <a:lstStyle/>
          <a:p>
            <a:r>
              <a:rPr lang="en-US" sz="1400" b="1" dirty="0">
                <a:solidFill>
                  <a:srgbClr val="C00000"/>
                </a:solidFill>
              </a:rPr>
              <a:t>Row Number</a:t>
            </a:r>
          </a:p>
          <a:p>
            <a:r>
              <a:rPr lang="en-US" sz="1400" b="1" dirty="0">
                <a:solidFill>
                  <a:srgbClr val="C00000"/>
                </a:solidFill>
              </a:rPr>
              <a:t>Player = </a:t>
            </a:r>
            <a:r>
              <a:rPr lang="en-US" sz="1400" dirty="0">
                <a:solidFill>
                  <a:srgbClr val="C00000"/>
                </a:solidFill>
              </a:rPr>
              <a:t>Player Name</a:t>
            </a:r>
          </a:p>
          <a:p>
            <a:r>
              <a:rPr lang="en-US" sz="1400" b="1" dirty="0">
                <a:solidFill>
                  <a:srgbClr val="C00000"/>
                </a:solidFill>
              </a:rPr>
              <a:t>Team = </a:t>
            </a:r>
            <a:r>
              <a:rPr lang="en-US" sz="1400" dirty="0">
                <a:solidFill>
                  <a:srgbClr val="C00000"/>
                </a:solidFill>
              </a:rPr>
              <a:t>Team Player Plays For</a:t>
            </a:r>
          </a:p>
          <a:p>
            <a:r>
              <a:rPr lang="en-US" sz="1400" b="1" dirty="0">
                <a:solidFill>
                  <a:srgbClr val="C00000"/>
                </a:solidFill>
              </a:rPr>
              <a:t>Age = </a:t>
            </a:r>
            <a:r>
              <a:rPr lang="en-US" sz="1400" dirty="0">
                <a:solidFill>
                  <a:srgbClr val="C00000"/>
                </a:solidFill>
              </a:rPr>
              <a:t>Age of Player</a:t>
            </a:r>
          </a:p>
          <a:p>
            <a:r>
              <a:rPr lang="en-US" sz="1400" b="1" dirty="0">
                <a:solidFill>
                  <a:srgbClr val="C00000"/>
                </a:solidFill>
              </a:rPr>
              <a:t>GP</a:t>
            </a:r>
            <a:r>
              <a:rPr lang="en-US" sz="1400" dirty="0">
                <a:solidFill>
                  <a:srgbClr val="C00000"/>
                </a:solidFill>
              </a:rPr>
              <a:t> = Games Played</a:t>
            </a:r>
          </a:p>
          <a:p>
            <a:r>
              <a:rPr lang="en-US" sz="1400" b="1" dirty="0">
                <a:solidFill>
                  <a:srgbClr val="C00000"/>
                </a:solidFill>
              </a:rPr>
              <a:t>W</a:t>
            </a:r>
            <a:r>
              <a:rPr lang="en-US" sz="1400" dirty="0">
                <a:solidFill>
                  <a:srgbClr val="C00000"/>
                </a:solidFill>
              </a:rPr>
              <a:t> = Team Wins</a:t>
            </a:r>
          </a:p>
          <a:p>
            <a:r>
              <a:rPr lang="en-US" sz="1400" b="1" dirty="0">
                <a:solidFill>
                  <a:srgbClr val="C00000"/>
                </a:solidFill>
              </a:rPr>
              <a:t>L</a:t>
            </a:r>
            <a:r>
              <a:rPr lang="en-US" sz="1400" dirty="0">
                <a:solidFill>
                  <a:srgbClr val="C00000"/>
                </a:solidFill>
              </a:rPr>
              <a:t> = Team Losses</a:t>
            </a:r>
          </a:p>
          <a:p>
            <a:r>
              <a:rPr lang="en-US" sz="1400" b="1" dirty="0">
                <a:solidFill>
                  <a:srgbClr val="C00000"/>
                </a:solidFill>
              </a:rPr>
              <a:t>MIN</a:t>
            </a:r>
            <a:r>
              <a:rPr lang="en-US" sz="1400" dirty="0">
                <a:solidFill>
                  <a:srgbClr val="C00000"/>
                </a:solidFill>
              </a:rPr>
              <a:t> = Minutes Played Per Game</a:t>
            </a:r>
          </a:p>
          <a:p>
            <a:r>
              <a:rPr lang="en-US" sz="1400" b="1" dirty="0">
                <a:solidFill>
                  <a:schemeClr val="accent1">
                    <a:lumMod val="75000"/>
                  </a:schemeClr>
                </a:solidFill>
              </a:rPr>
              <a:t>PTS</a:t>
            </a:r>
            <a:r>
              <a:rPr lang="en-US" sz="1400" dirty="0">
                <a:solidFill>
                  <a:schemeClr val="accent1">
                    <a:lumMod val="75000"/>
                  </a:schemeClr>
                </a:solidFill>
              </a:rPr>
              <a:t> = Points Scored Per Game</a:t>
            </a:r>
          </a:p>
          <a:p>
            <a:r>
              <a:rPr lang="en-US" sz="1400" b="1" dirty="0">
                <a:solidFill>
                  <a:schemeClr val="accent1">
                    <a:lumMod val="75000"/>
                  </a:schemeClr>
                </a:solidFill>
              </a:rPr>
              <a:t>FGM</a:t>
            </a:r>
            <a:r>
              <a:rPr lang="en-US" sz="1400" dirty="0">
                <a:solidFill>
                  <a:schemeClr val="accent1">
                    <a:lumMod val="75000"/>
                  </a:schemeClr>
                </a:solidFill>
              </a:rPr>
              <a:t> = Field Goals Made</a:t>
            </a:r>
          </a:p>
          <a:p>
            <a:r>
              <a:rPr lang="en-US" sz="1400" b="1" dirty="0">
                <a:solidFill>
                  <a:schemeClr val="accent1">
                    <a:lumMod val="75000"/>
                  </a:schemeClr>
                </a:solidFill>
              </a:rPr>
              <a:t>FGA</a:t>
            </a:r>
            <a:r>
              <a:rPr lang="en-US" sz="1400" dirty="0">
                <a:solidFill>
                  <a:schemeClr val="accent1">
                    <a:lumMod val="75000"/>
                  </a:schemeClr>
                </a:solidFill>
              </a:rPr>
              <a:t> = Field Goals Attempted</a:t>
            </a:r>
          </a:p>
          <a:p>
            <a:r>
              <a:rPr lang="en-US" sz="1400" b="1" dirty="0">
                <a:solidFill>
                  <a:schemeClr val="accent1">
                    <a:lumMod val="75000"/>
                  </a:schemeClr>
                </a:solidFill>
              </a:rPr>
              <a:t>FG. </a:t>
            </a:r>
            <a:r>
              <a:rPr lang="en-US" sz="1400" dirty="0">
                <a:solidFill>
                  <a:schemeClr val="accent1">
                    <a:lumMod val="75000"/>
                  </a:schemeClr>
                </a:solidFill>
              </a:rPr>
              <a:t>= Field Goal Percentage</a:t>
            </a:r>
          </a:p>
          <a:p>
            <a:r>
              <a:rPr lang="en-US" sz="1400" b="1" dirty="0">
                <a:solidFill>
                  <a:schemeClr val="accent1">
                    <a:lumMod val="75000"/>
                  </a:schemeClr>
                </a:solidFill>
              </a:rPr>
              <a:t>X3PM</a:t>
            </a:r>
            <a:r>
              <a:rPr lang="en-US" sz="1400" dirty="0">
                <a:solidFill>
                  <a:schemeClr val="accent1">
                    <a:lumMod val="75000"/>
                  </a:schemeClr>
                </a:solidFill>
              </a:rPr>
              <a:t> = 3 Pointers Made</a:t>
            </a:r>
          </a:p>
          <a:p>
            <a:r>
              <a:rPr lang="en-US" sz="1400" b="1" dirty="0">
                <a:solidFill>
                  <a:schemeClr val="accent1">
                    <a:lumMod val="75000"/>
                  </a:schemeClr>
                </a:solidFill>
              </a:rPr>
              <a:t>X3PA </a:t>
            </a:r>
            <a:r>
              <a:rPr lang="en-US" sz="1400" dirty="0">
                <a:solidFill>
                  <a:schemeClr val="accent1">
                    <a:lumMod val="75000"/>
                  </a:schemeClr>
                </a:solidFill>
              </a:rPr>
              <a:t>= 3 Pointers Attempted</a:t>
            </a:r>
          </a:p>
          <a:p>
            <a:r>
              <a:rPr lang="en-US" sz="1400" b="1" dirty="0">
                <a:solidFill>
                  <a:schemeClr val="accent1">
                    <a:lumMod val="75000"/>
                  </a:schemeClr>
                </a:solidFill>
              </a:rPr>
              <a:t>x3P. </a:t>
            </a:r>
            <a:r>
              <a:rPr lang="en-US" sz="1400" dirty="0">
                <a:solidFill>
                  <a:schemeClr val="accent1">
                    <a:lumMod val="75000"/>
                  </a:schemeClr>
                </a:solidFill>
              </a:rPr>
              <a:t>= 3 Point Percentage</a:t>
            </a:r>
          </a:p>
        </p:txBody>
      </p:sp>
      <p:sp>
        <p:nvSpPr>
          <p:cNvPr id="7" name="TextBox 6">
            <a:extLst>
              <a:ext uri="{FF2B5EF4-FFF2-40B4-BE49-F238E27FC236}">
                <a16:creationId xmlns:a16="http://schemas.microsoft.com/office/drawing/2014/main" id="{7F4F44FC-9794-4E44-8621-8FA106B9B386}"/>
              </a:ext>
            </a:extLst>
          </p:cNvPr>
          <p:cNvSpPr txBox="1"/>
          <p:nvPr/>
        </p:nvSpPr>
        <p:spPr>
          <a:xfrm>
            <a:off x="3255225" y="2407618"/>
            <a:ext cx="2522944" cy="3323987"/>
          </a:xfrm>
          <a:prstGeom prst="rect">
            <a:avLst/>
          </a:prstGeom>
          <a:noFill/>
        </p:spPr>
        <p:txBody>
          <a:bodyPr wrap="square" rtlCol="0">
            <a:spAutoFit/>
          </a:bodyPr>
          <a:lstStyle/>
          <a:p>
            <a:r>
              <a:rPr lang="en-US" sz="1400" b="1" dirty="0">
                <a:solidFill>
                  <a:schemeClr val="accent1">
                    <a:lumMod val="75000"/>
                  </a:schemeClr>
                </a:solidFill>
              </a:rPr>
              <a:t>FTM</a:t>
            </a:r>
            <a:r>
              <a:rPr lang="en-US" sz="1400" dirty="0">
                <a:solidFill>
                  <a:schemeClr val="accent1">
                    <a:lumMod val="75000"/>
                  </a:schemeClr>
                </a:solidFill>
              </a:rPr>
              <a:t> = Free Throws Made</a:t>
            </a:r>
          </a:p>
          <a:p>
            <a:r>
              <a:rPr lang="en-US" sz="1400" b="1" dirty="0">
                <a:solidFill>
                  <a:schemeClr val="accent1">
                    <a:lumMod val="75000"/>
                  </a:schemeClr>
                </a:solidFill>
              </a:rPr>
              <a:t>FTA</a:t>
            </a:r>
            <a:r>
              <a:rPr lang="en-US" sz="1400" dirty="0">
                <a:solidFill>
                  <a:schemeClr val="accent1">
                    <a:lumMod val="75000"/>
                  </a:schemeClr>
                </a:solidFill>
              </a:rPr>
              <a:t> = Free Throws Attempted</a:t>
            </a:r>
          </a:p>
          <a:p>
            <a:r>
              <a:rPr lang="en-US" sz="1400" b="1" dirty="0">
                <a:solidFill>
                  <a:schemeClr val="accent1">
                    <a:lumMod val="75000"/>
                  </a:schemeClr>
                </a:solidFill>
              </a:rPr>
              <a:t>FT. </a:t>
            </a:r>
            <a:r>
              <a:rPr lang="en-US" sz="1400" dirty="0">
                <a:solidFill>
                  <a:schemeClr val="accent1">
                    <a:lumMod val="75000"/>
                  </a:schemeClr>
                </a:solidFill>
              </a:rPr>
              <a:t>= Free Throw Percentage</a:t>
            </a:r>
          </a:p>
          <a:p>
            <a:r>
              <a:rPr lang="en-US" sz="1400" b="1" dirty="0">
                <a:solidFill>
                  <a:schemeClr val="accent1">
                    <a:lumMod val="75000"/>
                  </a:schemeClr>
                </a:solidFill>
              </a:rPr>
              <a:t>OREB</a:t>
            </a:r>
            <a:r>
              <a:rPr lang="en-US" sz="1400" dirty="0">
                <a:solidFill>
                  <a:schemeClr val="accent1">
                    <a:lumMod val="75000"/>
                  </a:schemeClr>
                </a:solidFill>
              </a:rPr>
              <a:t> = Offensive Rebounds</a:t>
            </a:r>
          </a:p>
          <a:p>
            <a:r>
              <a:rPr lang="en-US" sz="1400" b="1" dirty="0">
                <a:solidFill>
                  <a:schemeClr val="accent1">
                    <a:lumMod val="75000"/>
                  </a:schemeClr>
                </a:solidFill>
              </a:rPr>
              <a:t>DREB</a:t>
            </a:r>
            <a:r>
              <a:rPr lang="en-US" sz="1400" dirty="0">
                <a:solidFill>
                  <a:schemeClr val="accent1">
                    <a:lumMod val="75000"/>
                  </a:schemeClr>
                </a:solidFill>
              </a:rPr>
              <a:t> = Defensive Rebounds</a:t>
            </a:r>
          </a:p>
          <a:p>
            <a:r>
              <a:rPr lang="en-US" sz="1400" b="1" dirty="0">
                <a:solidFill>
                  <a:schemeClr val="accent1">
                    <a:lumMod val="75000"/>
                  </a:schemeClr>
                </a:solidFill>
              </a:rPr>
              <a:t>REB </a:t>
            </a:r>
            <a:r>
              <a:rPr lang="en-US" sz="1400" dirty="0">
                <a:solidFill>
                  <a:schemeClr val="accent1">
                    <a:lumMod val="75000"/>
                  </a:schemeClr>
                </a:solidFill>
              </a:rPr>
              <a:t>= Total Rebounds Per Game</a:t>
            </a:r>
          </a:p>
          <a:p>
            <a:r>
              <a:rPr lang="en-US" sz="1400" b="1" dirty="0">
                <a:solidFill>
                  <a:schemeClr val="accent1">
                    <a:lumMod val="75000"/>
                  </a:schemeClr>
                </a:solidFill>
              </a:rPr>
              <a:t>AST </a:t>
            </a:r>
            <a:r>
              <a:rPr lang="en-US" sz="1400" dirty="0">
                <a:solidFill>
                  <a:schemeClr val="accent1">
                    <a:lumMod val="75000"/>
                  </a:schemeClr>
                </a:solidFill>
              </a:rPr>
              <a:t>= Assists</a:t>
            </a:r>
          </a:p>
          <a:p>
            <a:r>
              <a:rPr lang="en-US" sz="1400" b="1" dirty="0">
                <a:solidFill>
                  <a:schemeClr val="accent1">
                    <a:lumMod val="75000"/>
                  </a:schemeClr>
                </a:solidFill>
              </a:rPr>
              <a:t>TOV </a:t>
            </a:r>
            <a:r>
              <a:rPr lang="en-US" sz="1400" dirty="0">
                <a:solidFill>
                  <a:schemeClr val="accent1">
                    <a:lumMod val="75000"/>
                  </a:schemeClr>
                </a:solidFill>
              </a:rPr>
              <a:t>= Turnovers</a:t>
            </a:r>
          </a:p>
          <a:p>
            <a:r>
              <a:rPr lang="en-US" sz="1400" b="1" dirty="0">
                <a:solidFill>
                  <a:schemeClr val="accent1">
                    <a:lumMod val="75000"/>
                  </a:schemeClr>
                </a:solidFill>
              </a:rPr>
              <a:t>STL</a:t>
            </a:r>
            <a:r>
              <a:rPr lang="en-US" sz="1400" dirty="0">
                <a:solidFill>
                  <a:schemeClr val="accent1">
                    <a:lumMod val="75000"/>
                  </a:schemeClr>
                </a:solidFill>
              </a:rPr>
              <a:t> = Steals</a:t>
            </a:r>
          </a:p>
          <a:p>
            <a:r>
              <a:rPr lang="en-US" sz="1400" b="1" dirty="0">
                <a:solidFill>
                  <a:schemeClr val="accent1">
                    <a:lumMod val="75000"/>
                  </a:schemeClr>
                </a:solidFill>
              </a:rPr>
              <a:t>BLK </a:t>
            </a:r>
            <a:r>
              <a:rPr lang="en-US" sz="1400" dirty="0">
                <a:solidFill>
                  <a:schemeClr val="accent1">
                    <a:lumMod val="75000"/>
                  </a:schemeClr>
                </a:solidFill>
              </a:rPr>
              <a:t>= Blocks</a:t>
            </a:r>
          </a:p>
          <a:p>
            <a:r>
              <a:rPr lang="en-US" sz="1400" b="1" dirty="0">
                <a:solidFill>
                  <a:schemeClr val="accent1">
                    <a:lumMod val="75000"/>
                  </a:schemeClr>
                </a:solidFill>
              </a:rPr>
              <a:t>PF</a:t>
            </a:r>
            <a:r>
              <a:rPr lang="en-US" sz="1400" dirty="0">
                <a:solidFill>
                  <a:schemeClr val="accent1">
                    <a:lumMod val="75000"/>
                  </a:schemeClr>
                </a:solidFill>
              </a:rPr>
              <a:t> = Personal Fouls</a:t>
            </a:r>
          </a:p>
          <a:p>
            <a:r>
              <a:rPr lang="en-US" sz="1400" b="1" dirty="0">
                <a:solidFill>
                  <a:srgbClr val="C00000"/>
                </a:solidFill>
              </a:rPr>
              <a:t>FP</a:t>
            </a:r>
            <a:r>
              <a:rPr lang="en-US" sz="1400" dirty="0">
                <a:solidFill>
                  <a:srgbClr val="C00000"/>
                </a:solidFill>
              </a:rPr>
              <a:t> = Fantasy Points</a:t>
            </a:r>
          </a:p>
          <a:p>
            <a:r>
              <a:rPr lang="en-US" sz="1400" b="1" dirty="0">
                <a:solidFill>
                  <a:srgbClr val="C00000"/>
                </a:solidFill>
              </a:rPr>
              <a:t>DD2</a:t>
            </a:r>
            <a:r>
              <a:rPr lang="en-US" sz="1400" dirty="0">
                <a:solidFill>
                  <a:srgbClr val="C00000"/>
                </a:solidFill>
              </a:rPr>
              <a:t> = Double-Doubles</a:t>
            </a:r>
          </a:p>
          <a:p>
            <a:r>
              <a:rPr lang="en-US" sz="1400" b="1" dirty="0">
                <a:solidFill>
                  <a:srgbClr val="C00000"/>
                </a:solidFill>
              </a:rPr>
              <a:t>TD3</a:t>
            </a:r>
            <a:r>
              <a:rPr lang="en-US" sz="1400" dirty="0">
                <a:solidFill>
                  <a:srgbClr val="C00000"/>
                </a:solidFill>
              </a:rPr>
              <a:t> = Triple-Doubles</a:t>
            </a:r>
          </a:p>
          <a:p>
            <a:r>
              <a:rPr lang="en-US" sz="1400" b="1" dirty="0" err="1">
                <a:solidFill>
                  <a:schemeClr val="accent1">
                    <a:lumMod val="75000"/>
                  </a:schemeClr>
                </a:solidFill>
              </a:rPr>
              <a:t>Plus_Minus</a:t>
            </a:r>
            <a:r>
              <a:rPr lang="en-US" sz="1400" b="1" dirty="0">
                <a:solidFill>
                  <a:schemeClr val="accent1">
                    <a:lumMod val="75000"/>
                  </a:schemeClr>
                </a:solidFill>
              </a:rPr>
              <a:t> </a:t>
            </a:r>
            <a:r>
              <a:rPr lang="en-US" sz="1400" dirty="0">
                <a:solidFill>
                  <a:schemeClr val="accent1">
                    <a:lumMod val="75000"/>
                  </a:schemeClr>
                </a:solidFill>
              </a:rPr>
              <a:t>= Plus/Minus</a:t>
            </a:r>
          </a:p>
        </p:txBody>
      </p:sp>
      <p:sp>
        <p:nvSpPr>
          <p:cNvPr id="8" name="TextBox 7">
            <a:extLst>
              <a:ext uri="{FF2B5EF4-FFF2-40B4-BE49-F238E27FC236}">
                <a16:creationId xmlns:a16="http://schemas.microsoft.com/office/drawing/2014/main" id="{DA29AA6A-5B83-4153-A57E-CD10CB7A57D2}"/>
              </a:ext>
            </a:extLst>
          </p:cNvPr>
          <p:cNvSpPr txBox="1"/>
          <p:nvPr/>
        </p:nvSpPr>
        <p:spPr>
          <a:xfrm>
            <a:off x="6198076" y="2407618"/>
            <a:ext cx="2642532" cy="2677656"/>
          </a:xfrm>
          <a:prstGeom prst="rect">
            <a:avLst/>
          </a:prstGeom>
          <a:noFill/>
        </p:spPr>
        <p:txBody>
          <a:bodyPr wrap="square" rtlCol="0">
            <a:spAutoFit/>
          </a:bodyPr>
          <a:lstStyle/>
          <a:p>
            <a:r>
              <a:rPr lang="en-US" sz="1400" b="1" dirty="0">
                <a:solidFill>
                  <a:srgbClr val="C00000"/>
                </a:solidFill>
              </a:rPr>
              <a:t>Row Number</a:t>
            </a:r>
          </a:p>
          <a:p>
            <a:r>
              <a:rPr lang="en-US" sz="1400" b="1" dirty="0">
                <a:solidFill>
                  <a:srgbClr val="C00000"/>
                </a:solidFill>
              </a:rPr>
              <a:t>Player = </a:t>
            </a:r>
            <a:r>
              <a:rPr lang="en-US" sz="1400" dirty="0">
                <a:solidFill>
                  <a:srgbClr val="C00000"/>
                </a:solidFill>
              </a:rPr>
              <a:t>Player Name</a:t>
            </a:r>
          </a:p>
          <a:p>
            <a:r>
              <a:rPr lang="en-US" sz="1400" b="1" dirty="0">
                <a:solidFill>
                  <a:srgbClr val="C00000"/>
                </a:solidFill>
              </a:rPr>
              <a:t>Team = </a:t>
            </a:r>
            <a:r>
              <a:rPr lang="en-US" sz="1400" dirty="0">
                <a:solidFill>
                  <a:srgbClr val="C00000"/>
                </a:solidFill>
              </a:rPr>
              <a:t>Team Player Plays For</a:t>
            </a:r>
          </a:p>
          <a:p>
            <a:r>
              <a:rPr lang="en-US" sz="1400" b="1" dirty="0">
                <a:solidFill>
                  <a:srgbClr val="C00000"/>
                </a:solidFill>
              </a:rPr>
              <a:t>Age = </a:t>
            </a:r>
            <a:r>
              <a:rPr lang="en-US" sz="1400" dirty="0">
                <a:solidFill>
                  <a:srgbClr val="C00000"/>
                </a:solidFill>
              </a:rPr>
              <a:t>Age of Player</a:t>
            </a:r>
          </a:p>
          <a:p>
            <a:r>
              <a:rPr lang="en-US" sz="1400" b="1" dirty="0">
                <a:solidFill>
                  <a:srgbClr val="C00000"/>
                </a:solidFill>
              </a:rPr>
              <a:t>GP</a:t>
            </a:r>
            <a:r>
              <a:rPr lang="en-US" sz="1400" dirty="0">
                <a:solidFill>
                  <a:srgbClr val="C00000"/>
                </a:solidFill>
              </a:rPr>
              <a:t> = Games Played</a:t>
            </a:r>
          </a:p>
          <a:p>
            <a:r>
              <a:rPr lang="en-US" sz="1400" b="1" dirty="0">
                <a:solidFill>
                  <a:srgbClr val="C00000"/>
                </a:solidFill>
              </a:rPr>
              <a:t>W</a:t>
            </a:r>
            <a:r>
              <a:rPr lang="en-US" sz="1400" dirty="0">
                <a:solidFill>
                  <a:srgbClr val="C00000"/>
                </a:solidFill>
              </a:rPr>
              <a:t> = Team Wins</a:t>
            </a:r>
          </a:p>
          <a:p>
            <a:r>
              <a:rPr lang="en-US" sz="1400" b="1" dirty="0">
                <a:solidFill>
                  <a:srgbClr val="C00000"/>
                </a:solidFill>
              </a:rPr>
              <a:t>L</a:t>
            </a:r>
            <a:r>
              <a:rPr lang="en-US" sz="1400" dirty="0">
                <a:solidFill>
                  <a:srgbClr val="C00000"/>
                </a:solidFill>
              </a:rPr>
              <a:t> = Team Losses</a:t>
            </a:r>
          </a:p>
          <a:p>
            <a:r>
              <a:rPr lang="en-US" sz="1400" b="1" dirty="0">
                <a:solidFill>
                  <a:srgbClr val="C00000"/>
                </a:solidFill>
              </a:rPr>
              <a:t>MIN</a:t>
            </a:r>
            <a:r>
              <a:rPr lang="en-US" sz="1400" dirty="0">
                <a:solidFill>
                  <a:srgbClr val="C00000"/>
                </a:solidFill>
              </a:rPr>
              <a:t> = Minutes Played Per Game</a:t>
            </a:r>
          </a:p>
          <a:p>
            <a:r>
              <a:rPr lang="en-US" sz="1400" b="1" dirty="0">
                <a:solidFill>
                  <a:schemeClr val="accent1">
                    <a:lumMod val="75000"/>
                  </a:schemeClr>
                </a:solidFill>
              </a:rPr>
              <a:t>OFFRTG</a:t>
            </a:r>
            <a:r>
              <a:rPr lang="en-US" sz="1400" dirty="0">
                <a:solidFill>
                  <a:schemeClr val="accent1">
                    <a:lumMod val="75000"/>
                  </a:schemeClr>
                </a:solidFill>
              </a:rPr>
              <a:t> = Offensive Rating</a:t>
            </a:r>
          </a:p>
          <a:p>
            <a:r>
              <a:rPr lang="en-US" sz="1400" b="1" dirty="0">
                <a:solidFill>
                  <a:schemeClr val="accent1">
                    <a:lumMod val="75000"/>
                  </a:schemeClr>
                </a:solidFill>
              </a:rPr>
              <a:t>DEFRTG</a:t>
            </a:r>
            <a:r>
              <a:rPr lang="en-US" sz="1400" dirty="0">
                <a:solidFill>
                  <a:schemeClr val="accent1">
                    <a:lumMod val="75000"/>
                  </a:schemeClr>
                </a:solidFill>
              </a:rPr>
              <a:t> = Defensive Rating</a:t>
            </a:r>
          </a:p>
          <a:p>
            <a:r>
              <a:rPr lang="en-US" sz="1400" b="1" dirty="0">
                <a:solidFill>
                  <a:schemeClr val="accent1">
                    <a:lumMod val="75000"/>
                  </a:schemeClr>
                </a:solidFill>
              </a:rPr>
              <a:t>NETRTG </a:t>
            </a:r>
            <a:r>
              <a:rPr lang="en-US" sz="1400" dirty="0">
                <a:solidFill>
                  <a:schemeClr val="accent1">
                    <a:lumMod val="75000"/>
                  </a:schemeClr>
                </a:solidFill>
              </a:rPr>
              <a:t>= Net Rating</a:t>
            </a:r>
          </a:p>
          <a:p>
            <a:r>
              <a:rPr lang="en-US" sz="1400" b="1" dirty="0">
                <a:solidFill>
                  <a:schemeClr val="accent1">
                    <a:lumMod val="75000"/>
                  </a:schemeClr>
                </a:solidFill>
              </a:rPr>
              <a:t>AST. </a:t>
            </a:r>
            <a:r>
              <a:rPr lang="en-US" sz="1400" dirty="0">
                <a:solidFill>
                  <a:schemeClr val="accent1">
                    <a:lumMod val="75000"/>
                  </a:schemeClr>
                </a:solidFill>
              </a:rPr>
              <a:t>= Assist Percentage</a:t>
            </a:r>
          </a:p>
        </p:txBody>
      </p:sp>
      <p:sp>
        <p:nvSpPr>
          <p:cNvPr id="9" name="TextBox 8">
            <a:extLst>
              <a:ext uri="{FF2B5EF4-FFF2-40B4-BE49-F238E27FC236}">
                <a16:creationId xmlns:a16="http://schemas.microsoft.com/office/drawing/2014/main" id="{8642EB09-C9C8-4C12-8903-E080B599F80E}"/>
              </a:ext>
            </a:extLst>
          </p:cNvPr>
          <p:cNvSpPr txBox="1"/>
          <p:nvPr/>
        </p:nvSpPr>
        <p:spPr>
          <a:xfrm>
            <a:off x="8855978" y="2407618"/>
            <a:ext cx="3178585" cy="2462213"/>
          </a:xfrm>
          <a:prstGeom prst="rect">
            <a:avLst/>
          </a:prstGeom>
          <a:noFill/>
        </p:spPr>
        <p:txBody>
          <a:bodyPr wrap="square" rtlCol="0">
            <a:spAutoFit/>
          </a:bodyPr>
          <a:lstStyle/>
          <a:p>
            <a:r>
              <a:rPr lang="en-US" sz="1400" b="1" dirty="0">
                <a:solidFill>
                  <a:schemeClr val="accent1">
                    <a:lumMod val="75000"/>
                  </a:schemeClr>
                </a:solidFill>
              </a:rPr>
              <a:t>AST.TO </a:t>
            </a:r>
            <a:r>
              <a:rPr lang="en-US" sz="1400" dirty="0">
                <a:solidFill>
                  <a:schemeClr val="accent1">
                    <a:lumMod val="75000"/>
                  </a:schemeClr>
                </a:solidFill>
              </a:rPr>
              <a:t>= Assist to Turnover Ratio</a:t>
            </a:r>
            <a:endParaRPr lang="en-US" sz="1400" b="1" dirty="0">
              <a:solidFill>
                <a:schemeClr val="accent1">
                  <a:lumMod val="75000"/>
                </a:schemeClr>
              </a:solidFill>
            </a:endParaRPr>
          </a:p>
          <a:p>
            <a:r>
              <a:rPr lang="en-US" sz="1400" b="1" dirty="0" err="1">
                <a:solidFill>
                  <a:schemeClr val="accent1">
                    <a:lumMod val="75000"/>
                  </a:schemeClr>
                </a:solidFill>
              </a:rPr>
              <a:t>ASTA.Ratio</a:t>
            </a:r>
            <a:r>
              <a:rPr lang="en-US" sz="1400" b="1" dirty="0">
                <a:solidFill>
                  <a:schemeClr val="accent1">
                    <a:lumMod val="75000"/>
                  </a:schemeClr>
                </a:solidFill>
              </a:rPr>
              <a:t> </a:t>
            </a:r>
            <a:r>
              <a:rPr lang="en-US" sz="1400" dirty="0">
                <a:solidFill>
                  <a:schemeClr val="accent1">
                    <a:lumMod val="75000"/>
                  </a:schemeClr>
                </a:solidFill>
              </a:rPr>
              <a:t>=</a:t>
            </a:r>
            <a:r>
              <a:rPr lang="en-US" sz="1400" b="1" dirty="0">
                <a:solidFill>
                  <a:schemeClr val="accent1">
                    <a:lumMod val="75000"/>
                  </a:schemeClr>
                </a:solidFill>
              </a:rPr>
              <a:t> </a:t>
            </a:r>
            <a:r>
              <a:rPr lang="en-US" sz="1400" dirty="0">
                <a:solidFill>
                  <a:schemeClr val="accent1">
                    <a:lumMod val="75000"/>
                  </a:schemeClr>
                </a:solidFill>
              </a:rPr>
              <a:t>Assist Ratio</a:t>
            </a:r>
          </a:p>
          <a:p>
            <a:r>
              <a:rPr lang="en-US" sz="1400" b="1" dirty="0">
                <a:solidFill>
                  <a:schemeClr val="accent1">
                    <a:lumMod val="75000"/>
                  </a:schemeClr>
                </a:solidFill>
              </a:rPr>
              <a:t>OREB</a:t>
            </a:r>
            <a:r>
              <a:rPr lang="en-US" sz="1400" dirty="0">
                <a:solidFill>
                  <a:schemeClr val="accent1">
                    <a:lumMod val="75000"/>
                  </a:schemeClr>
                </a:solidFill>
              </a:rPr>
              <a:t>. = Offensive Rebound Percentage</a:t>
            </a:r>
          </a:p>
          <a:p>
            <a:r>
              <a:rPr lang="en-US" sz="1400" b="1" dirty="0">
                <a:solidFill>
                  <a:schemeClr val="accent1">
                    <a:lumMod val="75000"/>
                  </a:schemeClr>
                </a:solidFill>
              </a:rPr>
              <a:t>DREB. </a:t>
            </a:r>
            <a:r>
              <a:rPr lang="en-US" sz="1400" dirty="0">
                <a:solidFill>
                  <a:schemeClr val="accent1">
                    <a:lumMod val="75000"/>
                  </a:schemeClr>
                </a:solidFill>
              </a:rPr>
              <a:t>= Defensive Rebound Percentage</a:t>
            </a:r>
          </a:p>
          <a:p>
            <a:r>
              <a:rPr lang="en-US" sz="1400" b="1" dirty="0">
                <a:solidFill>
                  <a:schemeClr val="accent1">
                    <a:lumMod val="75000"/>
                  </a:schemeClr>
                </a:solidFill>
              </a:rPr>
              <a:t>REB. </a:t>
            </a:r>
            <a:r>
              <a:rPr lang="en-US" sz="1400" dirty="0">
                <a:solidFill>
                  <a:schemeClr val="accent1">
                    <a:lumMod val="75000"/>
                  </a:schemeClr>
                </a:solidFill>
              </a:rPr>
              <a:t>= Rebound Percentage</a:t>
            </a:r>
          </a:p>
          <a:p>
            <a:r>
              <a:rPr lang="en-US" sz="1400" b="1" dirty="0" err="1">
                <a:solidFill>
                  <a:schemeClr val="accent1">
                    <a:lumMod val="75000"/>
                  </a:schemeClr>
                </a:solidFill>
              </a:rPr>
              <a:t>TOA.Ratio</a:t>
            </a:r>
            <a:r>
              <a:rPr lang="en-US" sz="1400" b="1" dirty="0">
                <a:solidFill>
                  <a:schemeClr val="accent1">
                    <a:lumMod val="75000"/>
                  </a:schemeClr>
                </a:solidFill>
              </a:rPr>
              <a:t> </a:t>
            </a:r>
            <a:r>
              <a:rPr lang="en-US" sz="1400" dirty="0">
                <a:solidFill>
                  <a:schemeClr val="accent1">
                    <a:lumMod val="75000"/>
                  </a:schemeClr>
                </a:solidFill>
              </a:rPr>
              <a:t>= Turnover Ratio</a:t>
            </a:r>
          </a:p>
          <a:p>
            <a:r>
              <a:rPr lang="en-US" sz="1400" b="1" dirty="0" err="1">
                <a:solidFill>
                  <a:schemeClr val="accent1">
                    <a:lumMod val="75000"/>
                  </a:schemeClr>
                </a:solidFill>
              </a:rPr>
              <a:t>eFG</a:t>
            </a:r>
            <a:r>
              <a:rPr lang="en-US" sz="1400" b="1" dirty="0">
                <a:solidFill>
                  <a:schemeClr val="accent1">
                    <a:lumMod val="75000"/>
                  </a:schemeClr>
                </a:solidFill>
              </a:rPr>
              <a:t>. </a:t>
            </a:r>
            <a:r>
              <a:rPr lang="en-US" sz="1400" dirty="0">
                <a:solidFill>
                  <a:schemeClr val="accent1">
                    <a:lumMod val="75000"/>
                  </a:schemeClr>
                </a:solidFill>
              </a:rPr>
              <a:t>= Effective Field Goal Percentage</a:t>
            </a:r>
          </a:p>
          <a:p>
            <a:r>
              <a:rPr lang="en-US" sz="1400" b="1" dirty="0">
                <a:solidFill>
                  <a:schemeClr val="accent1">
                    <a:lumMod val="75000"/>
                  </a:schemeClr>
                </a:solidFill>
              </a:rPr>
              <a:t>TS. </a:t>
            </a:r>
            <a:r>
              <a:rPr lang="en-US" sz="1400" dirty="0">
                <a:solidFill>
                  <a:schemeClr val="accent1">
                    <a:lumMod val="75000"/>
                  </a:schemeClr>
                </a:solidFill>
              </a:rPr>
              <a:t>= True Shooting Percentage</a:t>
            </a:r>
          </a:p>
          <a:p>
            <a:r>
              <a:rPr lang="en-US" sz="1400" b="1" dirty="0">
                <a:solidFill>
                  <a:schemeClr val="accent1">
                    <a:lumMod val="75000"/>
                  </a:schemeClr>
                </a:solidFill>
              </a:rPr>
              <a:t>USG. </a:t>
            </a:r>
            <a:r>
              <a:rPr lang="en-US" sz="1400" dirty="0">
                <a:solidFill>
                  <a:schemeClr val="accent1">
                    <a:lumMod val="75000"/>
                  </a:schemeClr>
                </a:solidFill>
              </a:rPr>
              <a:t>= Usage Percentage</a:t>
            </a:r>
          </a:p>
          <a:p>
            <a:r>
              <a:rPr lang="en-US" sz="1400" b="1" dirty="0">
                <a:solidFill>
                  <a:schemeClr val="accent1">
                    <a:lumMod val="75000"/>
                  </a:schemeClr>
                </a:solidFill>
              </a:rPr>
              <a:t>PACE</a:t>
            </a:r>
            <a:r>
              <a:rPr lang="en-US" sz="1400" dirty="0">
                <a:solidFill>
                  <a:schemeClr val="accent1">
                    <a:lumMod val="75000"/>
                  </a:schemeClr>
                </a:solidFill>
              </a:rPr>
              <a:t> = Pace</a:t>
            </a:r>
          </a:p>
          <a:p>
            <a:r>
              <a:rPr lang="en-US" sz="1400" b="1" dirty="0">
                <a:solidFill>
                  <a:schemeClr val="accent1">
                    <a:lumMod val="75000"/>
                  </a:schemeClr>
                </a:solidFill>
              </a:rPr>
              <a:t>PIE</a:t>
            </a:r>
            <a:r>
              <a:rPr lang="en-US" sz="1400" dirty="0">
                <a:solidFill>
                  <a:schemeClr val="accent1">
                    <a:lumMod val="75000"/>
                  </a:schemeClr>
                </a:solidFill>
              </a:rPr>
              <a:t> = Player Impact Estimate</a:t>
            </a:r>
          </a:p>
        </p:txBody>
      </p:sp>
      <p:sp>
        <p:nvSpPr>
          <p:cNvPr id="10" name="TextBox 9">
            <a:extLst>
              <a:ext uri="{FF2B5EF4-FFF2-40B4-BE49-F238E27FC236}">
                <a16:creationId xmlns:a16="http://schemas.microsoft.com/office/drawing/2014/main" id="{7841996D-8C85-4A62-A033-071E973F24D7}"/>
              </a:ext>
            </a:extLst>
          </p:cNvPr>
          <p:cNvSpPr txBox="1"/>
          <p:nvPr/>
        </p:nvSpPr>
        <p:spPr>
          <a:xfrm>
            <a:off x="224389" y="2094309"/>
            <a:ext cx="2642531" cy="338554"/>
          </a:xfrm>
          <a:prstGeom prst="rect">
            <a:avLst/>
          </a:prstGeom>
          <a:noFill/>
        </p:spPr>
        <p:txBody>
          <a:bodyPr wrap="square" rtlCol="0">
            <a:spAutoFit/>
          </a:bodyPr>
          <a:lstStyle/>
          <a:p>
            <a:r>
              <a:rPr lang="en-US" sz="1600" b="1" dirty="0"/>
              <a:t>Traditional Statistics Data Set</a:t>
            </a:r>
          </a:p>
        </p:txBody>
      </p:sp>
      <p:sp>
        <p:nvSpPr>
          <p:cNvPr id="11" name="TextBox 10">
            <a:extLst>
              <a:ext uri="{FF2B5EF4-FFF2-40B4-BE49-F238E27FC236}">
                <a16:creationId xmlns:a16="http://schemas.microsoft.com/office/drawing/2014/main" id="{F0E3C764-BAF9-471E-8B22-7EB6B7D144D3}"/>
              </a:ext>
            </a:extLst>
          </p:cNvPr>
          <p:cNvSpPr txBox="1"/>
          <p:nvPr/>
        </p:nvSpPr>
        <p:spPr>
          <a:xfrm>
            <a:off x="6130964" y="2099973"/>
            <a:ext cx="2642532" cy="338554"/>
          </a:xfrm>
          <a:prstGeom prst="rect">
            <a:avLst/>
          </a:prstGeom>
          <a:noFill/>
        </p:spPr>
        <p:txBody>
          <a:bodyPr wrap="square" rtlCol="0">
            <a:spAutoFit/>
          </a:bodyPr>
          <a:lstStyle/>
          <a:p>
            <a:r>
              <a:rPr lang="en-US" sz="1600" b="1" dirty="0"/>
              <a:t>Advanced Statistics Data Set</a:t>
            </a:r>
          </a:p>
        </p:txBody>
      </p:sp>
      <p:sp>
        <p:nvSpPr>
          <p:cNvPr id="12" name="TextBox 11">
            <a:extLst>
              <a:ext uri="{FF2B5EF4-FFF2-40B4-BE49-F238E27FC236}">
                <a16:creationId xmlns:a16="http://schemas.microsoft.com/office/drawing/2014/main" id="{D097FA7A-1F9B-4BE8-8BAB-319821FE96E5}"/>
              </a:ext>
            </a:extLst>
          </p:cNvPr>
          <p:cNvSpPr txBox="1"/>
          <p:nvPr/>
        </p:nvSpPr>
        <p:spPr>
          <a:xfrm>
            <a:off x="2200497" y="1378273"/>
            <a:ext cx="7578485" cy="338554"/>
          </a:xfrm>
          <a:prstGeom prst="rect">
            <a:avLst/>
          </a:prstGeom>
          <a:solidFill>
            <a:schemeClr val="accent1">
              <a:lumMod val="20000"/>
              <a:lumOff val="80000"/>
            </a:schemeClr>
          </a:solidFill>
        </p:spPr>
        <p:txBody>
          <a:bodyPr wrap="square" rtlCol="0">
            <a:spAutoFit/>
          </a:bodyPr>
          <a:lstStyle/>
          <a:p>
            <a:pPr algn="ctr"/>
            <a:r>
              <a:rPr lang="en-US" sz="1600" dirty="0"/>
              <a:t>Two data sets were combined into one working data set for clustering and model analysis</a:t>
            </a:r>
          </a:p>
        </p:txBody>
      </p:sp>
      <p:sp>
        <p:nvSpPr>
          <p:cNvPr id="15" name="TextBox 14">
            <a:extLst>
              <a:ext uri="{FF2B5EF4-FFF2-40B4-BE49-F238E27FC236}">
                <a16:creationId xmlns:a16="http://schemas.microsoft.com/office/drawing/2014/main" id="{8842D8F0-EC95-4361-8D92-71296ABC9C44}"/>
              </a:ext>
            </a:extLst>
          </p:cNvPr>
          <p:cNvSpPr txBox="1"/>
          <p:nvPr/>
        </p:nvSpPr>
        <p:spPr>
          <a:xfrm>
            <a:off x="3368910" y="1756030"/>
            <a:ext cx="5241658" cy="307777"/>
          </a:xfrm>
          <a:prstGeom prst="rect">
            <a:avLst/>
          </a:prstGeom>
          <a:noFill/>
        </p:spPr>
        <p:txBody>
          <a:bodyPr wrap="square" rtlCol="0">
            <a:spAutoFit/>
          </a:bodyPr>
          <a:lstStyle/>
          <a:p>
            <a:pPr algn="ctr"/>
            <a:r>
              <a:rPr lang="en-US" sz="1400" b="1" dirty="0">
                <a:solidFill>
                  <a:schemeClr val="accent1">
                    <a:lumMod val="75000"/>
                  </a:schemeClr>
                </a:solidFill>
              </a:rPr>
              <a:t>Column Preserved for Clustering </a:t>
            </a:r>
            <a:r>
              <a:rPr lang="en-US" sz="1400" b="1" dirty="0"/>
              <a:t>|</a:t>
            </a:r>
            <a:r>
              <a:rPr lang="en-US" sz="1400" dirty="0"/>
              <a:t> </a:t>
            </a:r>
            <a:r>
              <a:rPr lang="en-US" sz="1400" b="1" dirty="0">
                <a:solidFill>
                  <a:srgbClr val="C00000"/>
                </a:solidFill>
              </a:rPr>
              <a:t>Column Removed and Not Used</a:t>
            </a:r>
            <a:endParaRPr lang="en-US" sz="1400" b="1" dirty="0">
              <a:solidFill>
                <a:schemeClr val="accent4">
                  <a:lumMod val="75000"/>
                </a:schemeClr>
              </a:solidFill>
            </a:endParaRPr>
          </a:p>
        </p:txBody>
      </p:sp>
      <p:sp>
        <p:nvSpPr>
          <p:cNvPr id="16" name="TextBox 15">
            <a:extLst>
              <a:ext uri="{FF2B5EF4-FFF2-40B4-BE49-F238E27FC236}">
                <a16:creationId xmlns:a16="http://schemas.microsoft.com/office/drawing/2014/main" id="{DE28C56F-20FB-4E74-BA59-2BE5D1D89414}"/>
              </a:ext>
            </a:extLst>
          </p:cNvPr>
          <p:cNvSpPr txBox="1"/>
          <p:nvPr/>
        </p:nvSpPr>
        <p:spPr>
          <a:xfrm>
            <a:off x="3001144" y="2123056"/>
            <a:ext cx="2768636" cy="261610"/>
          </a:xfrm>
          <a:prstGeom prst="rect">
            <a:avLst/>
          </a:prstGeom>
          <a:solidFill>
            <a:schemeClr val="bg1">
              <a:lumMod val="95000"/>
            </a:schemeClr>
          </a:solidFill>
        </p:spPr>
        <p:txBody>
          <a:bodyPr wrap="square" rtlCol="0">
            <a:spAutoFit/>
          </a:bodyPr>
          <a:lstStyle/>
          <a:p>
            <a:r>
              <a:rPr lang="en-US" sz="1100" b="1" dirty="0"/>
              <a:t>Data Set Dimensions: </a:t>
            </a:r>
            <a:r>
              <a:rPr lang="en-US" sz="1100" dirty="0"/>
              <a:t>514 rows x 30 columns</a:t>
            </a:r>
          </a:p>
        </p:txBody>
      </p:sp>
      <p:sp>
        <p:nvSpPr>
          <p:cNvPr id="17" name="TextBox 16">
            <a:extLst>
              <a:ext uri="{FF2B5EF4-FFF2-40B4-BE49-F238E27FC236}">
                <a16:creationId xmlns:a16="http://schemas.microsoft.com/office/drawing/2014/main" id="{161533FC-E211-4562-A83C-FE77AAA2D6E5}"/>
              </a:ext>
            </a:extLst>
          </p:cNvPr>
          <p:cNvSpPr txBox="1"/>
          <p:nvPr/>
        </p:nvSpPr>
        <p:spPr>
          <a:xfrm>
            <a:off x="432355" y="5803937"/>
            <a:ext cx="4877322" cy="984885"/>
          </a:xfrm>
          <a:prstGeom prst="rect">
            <a:avLst/>
          </a:prstGeom>
          <a:solidFill>
            <a:schemeClr val="bg1">
              <a:lumMod val="95000"/>
            </a:schemeClr>
          </a:solidFill>
        </p:spPr>
        <p:txBody>
          <a:bodyPr wrap="square" rtlCol="0">
            <a:spAutoFit/>
          </a:bodyPr>
          <a:lstStyle/>
          <a:p>
            <a:r>
              <a:rPr lang="en-US" sz="1600" b="1" dirty="0">
                <a:solidFill>
                  <a:srgbClr val="065381"/>
                </a:solidFill>
              </a:rPr>
              <a:t>Data Cleaning </a:t>
            </a:r>
            <a:endParaRPr lang="en-US" sz="1600" dirty="0">
              <a:solidFill>
                <a:srgbClr val="065381"/>
              </a:solidFill>
            </a:endParaRPr>
          </a:p>
          <a:p>
            <a:r>
              <a:rPr lang="en-US" sz="1400" dirty="0"/>
              <a:t>Data set contained 0 NA values, Data narrowed down to top 100 players by minutes played (&gt; 29.35 minutes per game), All data values normalized for cluster accuracy </a:t>
            </a:r>
          </a:p>
        </p:txBody>
      </p:sp>
      <p:cxnSp>
        <p:nvCxnSpPr>
          <p:cNvPr id="20" name="Straight Connector 19">
            <a:extLst>
              <a:ext uri="{FF2B5EF4-FFF2-40B4-BE49-F238E27FC236}">
                <a16:creationId xmlns:a16="http://schemas.microsoft.com/office/drawing/2014/main" id="{446290DE-5134-4629-9CE6-ADCDD0AD618D}"/>
              </a:ext>
            </a:extLst>
          </p:cNvPr>
          <p:cNvCxnSpPr/>
          <p:nvPr/>
        </p:nvCxnSpPr>
        <p:spPr>
          <a:xfrm>
            <a:off x="229050" y="5722772"/>
            <a:ext cx="1162934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D409603-386B-473C-895E-16A2BFEC1B41}"/>
              </a:ext>
            </a:extLst>
          </p:cNvPr>
          <p:cNvSpPr txBox="1"/>
          <p:nvPr/>
        </p:nvSpPr>
        <p:spPr>
          <a:xfrm>
            <a:off x="5704472" y="5796408"/>
            <a:ext cx="3136136" cy="553998"/>
          </a:xfrm>
          <a:prstGeom prst="rect">
            <a:avLst/>
          </a:prstGeom>
          <a:solidFill>
            <a:schemeClr val="bg1">
              <a:lumMod val="95000"/>
            </a:schemeClr>
          </a:solidFill>
        </p:spPr>
        <p:txBody>
          <a:bodyPr wrap="square" rtlCol="0">
            <a:spAutoFit/>
          </a:bodyPr>
          <a:lstStyle/>
          <a:p>
            <a:r>
              <a:rPr lang="en-US" sz="1600" b="1" dirty="0">
                <a:solidFill>
                  <a:srgbClr val="E34856"/>
                </a:solidFill>
              </a:rPr>
              <a:t>Feature Engineering </a:t>
            </a:r>
            <a:endParaRPr lang="en-US" sz="1600" dirty="0">
              <a:solidFill>
                <a:srgbClr val="E34856"/>
              </a:solidFill>
            </a:endParaRPr>
          </a:p>
          <a:p>
            <a:r>
              <a:rPr lang="en-US" sz="1400" dirty="0"/>
              <a:t>No additional columns added to data set</a:t>
            </a:r>
          </a:p>
        </p:txBody>
      </p:sp>
      <p:sp>
        <p:nvSpPr>
          <p:cNvPr id="22" name="TextBox 21">
            <a:extLst>
              <a:ext uri="{FF2B5EF4-FFF2-40B4-BE49-F238E27FC236}">
                <a16:creationId xmlns:a16="http://schemas.microsoft.com/office/drawing/2014/main" id="{3CD693D9-8678-4C96-ADA8-F917C6068CCE}"/>
              </a:ext>
            </a:extLst>
          </p:cNvPr>
          <p:cNvSpPr txBox="1"/>
          <p:nvPr/>
        </p:nvSpPr>
        <p:spPr>
          <a:xfrm>
            <a:off x="9235403" y="5796408"/>
            <a:ext cx="2391401" cy="553998"/>
          </a:xfrm>
          <a:prstGeom prst="rect">
            <a:avLst/>
          </a:prstGeom>
          <a:solidFill>
            <a:schemeClr val="bg1">
              <a:lumMod val="95000"/>
            </a:schemeClr>
          </a:solidFill>
        </p:spPr>
        <p:txBody>
          <a:bodyPr wrap="square" rtlCol="0">
            <a:spAutoFit/>
          </a:bodyPr>
          <a:lstStyle/>
          <a:p>
            <a:r>
              <a:rPr lang="en-US" sz="1600" b="1" dirty="0">
                <a:solidFill>
                  <a:srgbClr val="FE912A"/>
                </a:solidFill>
              </a:rPr>
              <a:t>Final Data Set Dimensions </a:t>
            </a:r>
          </a:p>
          <a:p>
            <a:r>
              <a:rPr lang="en-US" sz="1400" dirty="0"/>
              <a:t>100 rows x 34 columns</a:t>
            </a:r>
          </a:p>
        </p:txBody>
      </p:sp>
      <p:sp>
        <p:nvSpPr>
          <p:cNvPr id="23" name="TextBox 22">
            <a:extLst>
              <a:ext uri="{FF2B5EF4-FFF2-40B4-BE49-F238E27FC236}">
                <a16:creationId xmlns:a16="http://schemas.microsoft.com/office/drawing/2014/main" id="{F4F74E8A-E22A-4B70-A5D7-808F08C1956F}"/>
              </a:ext>
            </a:extLst>
          </p:cNvPr>
          <p:cNvSpPr txBox="1"/>
          <p:nvPr/>
        </p:nvSpPr>
        <p:spPr>
          <a:xfrm>
            <a:off x="8932239" y="2123056"/>
            <a:ext cx="2755959" cy="261610"/>
          </a:xfrm>
          <a:prstGeom prst="rect">
            <a:avLst/>
          </a:prstGeom>
          <a:solidFill>
            <a:schemeClr val="bg1">
              <a:lumMod val="95000"/>
            </a:schemeClr>
          </a:solidFill>
        </p:spPr>
        <p:txBody>
          <a:bodyPr wrap="square" rtlCol="0">
            <a:spAutoFit/>
          </a:bodyPr>
          <a:lstStyle/>
          <a:p>
            <a:r>
              <a:rPr lang="en-US" sz="1100" b="1" dirty="0"/>
              <a:t>Data Set Dimensions: </a:t>
            </a:r>
            <a:r>
              <a:rPr lang="en-US" sz="1100" dirty="0"/>
              <a:t>514 rows x 23 columns</a:t>
            </a:r>
          </a:p>
        </p:txBody>
      </p:sp>
      <p:cxnSp>
        <p:nvCxnSpPr>
          <p:cNvPr id="18" name="Straight Connector 17">
            <a:extLst>
              <a:ext uri="{FF2B5EF4-FFF2-40B4-BE49-F238E27FC236}">
                <a16:creationId xmlns:a16="http://schemas.microsoft.com/office/drawing/2014/main" id="{C6CF3C4C-A64B-44C6-99ED-5C5A1F53027B}"/>
              </a:ext>
            </a:extLst>
          </p:cNvPr>
          <p:cNvCxnSpPr>
            <a:cxnSpLocks/>
          </p:cNvCxnSpPr>
          <p:nvPr/>
        </p:nvCxnSpPr>
        <p:spPr>
          <a:xfrm>
            <a:off x="5989740" y="2097889"/>
            <a:ext cx="0" cy="362488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4711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1958E-BEEC-48B7-9131-51FC64D2BEF2}"/>
              </a:ext>
            </a:extLst>
          </p:cNvPr>
          <p:cNvSpPr>
            <a:spLocks noGrp="1"/>
          </p:cNvSpPr>
          <p:nvPr>
            <p:ph type="title"/>
          </p:nvPr>
        </p:nvSpPr>
        <p:spPr/>
        <p:txBody>
          <a:bodyPr/>
          <a:lstStyle/>
          <a:p>
            <a:r>
              <a:rPr lang="en-US" b="1" dirty="0"/>
              <a:t>Correlation Plot</a:t>
            </a:r>
          </a:p>
        </p:txBody>
      </p:sp>
      <p:pic>
        <p:nvPicPr>
          <p:cNvPr id="3" name="Picture 2">
            <a:extLst>
              <a:ext uri="{FF2B5EF4-FFF2-40B4-BE49-F238E27FC236}">
                <a16:creationId xmlns:a16="http://schemas.microsoft.com/office/drawing/2014/main" id="{48FC9D9D-30C8-44E6-BDC1-1ADBC6DC439E}"/>
              </a:ext>
            </a:extLst>
          </p:cNvPr>
          <p:cNvPicPr>
            <a:picLocks noChangeAspect="1"/>
          </p:cNvPicPr>
          <p:nvPr/>
        </p:nvPicPr>
        <p:blipFill>
          <a:blip r:embed="rId2"/>
          <a:stretch>
            <a:fillRect/>
          </a:stretch>
        </p:blipFill>
        <p:spPr>
          <a:xfrm>
            <a:off x="6718691" y="1557173"/>
            <a:ext cx="5057383" cy="4935702"/>
          </a:xfrm>
          <a:prstGeom prst="rect">
            <a:avLst/>
          </a:prstGeom>
          <a:effectLst>
            <a:outerShdw blurRad="63500" sx="102000" sy="102000" algn="ctr" rotWithShape="0">
              <a:prstClr val="black">
                <a:alpha val="40000"/>
              </a:prstClr>
            </a:outerShdw>
          </a:effectLst>
        </p:spPr>
      </p:pic>
      <p:sp>
        <p:nvSpPr>
          <p:cNvPr id="7" name="Rectangle 6">
            <a:extLst>
              <a:ext uri="{FF2B5EF4-FFF2-40B4-BE49-F238E27FC236}">
                <a16:creationId xmlns:a16="http://schemas.microsoft.com/office/drawing/2014/main" id="{478998F8-CC08-4C0A-96C5-2FFD1A9CD8EA}"/>
              </a:ext>
            </a:extLst>
          </p:cNvPr>
          <p:cNvSpPr/>
          <p:nvPr/>
        </p:nvSpPr>
        <p:spPr>
          <a:xfrm>
            <a:off x="8333736" y="2832402"/>
            <a:ext cx="401351" cy="404432"/>
          </a:xfrm>
          <a:prstGeom prst="rect">
            <a:avLst/>
          </a:prstGeom>
          <a:solidFill>
            <a:schemeClr val="accent4">
              <a:lumMod val="20000"/>
              <a:lumOff val="80000"/>
              <a:alpha val="15000"/>
            </a:schemeClr>
          </a:solidFill>
          <a:ln w="28575">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5E6B9A0-E386-4C32-81A9-38E491DC84C6}"/>
              </a:ext>
            </a:extLst>
          </p:cNvPr>
          <p:cNvSpPr/>
          <p:nvPr/>
        </p:nvSpPr>
        <p:spPr>
          <a:xfrm>
            <a:off x="10166808" y="3569049"/>
            <a:ext cx="419846" cy="397252"/>
          </a:xfrm>
          <a:prstGeom prst="rect">
            <a:avLst/>
          </a:prstGeom>
          <a:solidFill>
            <a:schemeClr val="accent4">
              <a:lumMod val="20000"/>
              <a:lumOff val="80000"/>
              <a:alpha val="15000"/>
            </a:schemeClr>
          </a:solidFill>
          <a:ln w="28575">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28707EC-B8D2-4668-A844-7C4F09853F01}"/>
              </a:ext>
            </a:extLst>
          </p:cNvPr>
          <p:cNvSpPr/>
          <p:nvPr/>
        </p:nvSpPr>
        <p:spPr>
          <a:xfrm>
            <a:off x="9436966" y="4541282"/>
            <a:ext cx="419846" cy="170748"/>
          </a:xfrm>
          <a:prstGeom prst="rect">
            <a:avLst/>
          </a:prstGeom>
          <a:solidFill>
            <a:schemeClr val="accent4">
              <a:lumMod val="20000"/>
              <a:lumOff val="80000"/>
              <a:alpha val="15000"/>
            </a:schemeClr>
          </a:solidFill>
          <a:ln w="28575">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2EF3EE1-CE92-4AB4-913B-ADC4AF1B2F23}"/>
              </a:ext>
            </a:extLst>
          </p:cNvPr>
          <p:cNvSpPr/>
          <p:nvPr/>
        </p:nvSpPr>
        <p:spPr>
          <a:xfrm>
            <a:off x="7963930" y="2341628"/>
            <a:ext cx="292984" cy="392738"/>
          </a:xfrm>
          <a:prstGeom prst="rect">
            <a:avLst/>
          </a:prstGeom>
          <a:solidFill>
            <a:schemeClr val="accent4">
              <a:lumMod val="20000"/>
              <a:lumOff val="80000"/>
              <a:alpha val="15000"/>
            </a:schemeClr>
          </a:solidFill>
          <a:ln w="28575">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299A2C4-6415-436D-A586-D0C4CA43476A}"/>
              </a:ext>
            </a:extLst>
          </p:cNvPr>
          <p:cNvSpPr txBox="1"/>
          <p:nvPr/>
        </p:nvSpPr>
        <p:spPr>
          <a:xfrm>
            <a:off x="377044" y="1662771"/>
            <a:ext cx="5850124" cy="584775"/>
          </a:xfrm>
          <a:prstGeom prst="rect">
            <a:avLst/>
          </a:prstGeom>
          <a:solidFill>
            <a:schemeClr val="accent1">
              <a:lumMod val="20000"/>
              <a:lumOff val="80000"/>
            </a:schemeClr>
          </a:solidFill>
        </p:spPr>
        <p:txBody>
          <a:bodyPr wrap="square" rtlCol="0">
            <a:spAutoFit/>
          </a:bodyPr>
          <a:lstStyle/>
          <a:p>
            <a:pPr algn="ctr"/>
            <a:r>
              <a:rPr lang="en-US" sz="1600" dirty="0"/>
              <a:t>The correlation plot shows logical and unsurprising correlations between variables within the data set</a:t>
            </a:r>
          </a:p>
        </p:txBody>
      </p:sp>
      <p:sp>
        <p:nvSpPr>
          <p:cNvPr id="13" name="TextBox 12">
            <a:extLst>
              <a:ext uri="{FF2B5EF4-FFF2-40B4-BE49-F238E27FC236}">
                <a16:creationId xmlns:a16="http://schemas.microsoft.com/office/drawing/2014/main" id="{D3D34E1B-306F-41CD-82B3-1AFE691B1085}"/>
              </a:ext>
            </a:extLst>
          </p:cNvPr>
          <p:cNvSpPr txBox="1"/>
          <p:nvPr/>
        </p:nvSpPr>
        <p:spPr>
          <a:xfrm>
            <a:off x="377043" y="5554137"/>
            <a:ext cx="2852286" cy="830997"/>
          </a:xfrm>
          <a:prstGeom prst="rect">
            <a:avLst/>
          </a:prstGeom>
          <a:solidFill>
            <a:schemeClr val="accent6">
              <a:lumMod val="20000"/>
              <a:lumOff val="80000"/>
            </a:schemeClr>
          </a:solidFill>
          <a:ln w="19050">
            <a:solidFill>
              <a:schemeClr val="accent6">
                <a:lumMod val="75000"/>
              </a:schemeClr>
            </a:solidFill>
            <a:prstDash val="dash"/>
          </a:ln>
        </p:spPr>
        <p:txBody>
          <a:bodyPr wrap="square" rtlCol="0">
            <a:spAutoFit/>
          </a:bodyPr>
          <a:lstStyle/>
          <a:p>
            <a:pPr algn="ctr"/>
            <a:r>
              <a:rPr lang="en-US" sz="1600" dirty="0"/>
              <a:t>Rebound Totals positively correlated with Rebound Percentages</a:t>
            </a:r>
          </a:p>
        </p:txBody>
      </p:sp>
      <p:sp>
        <p:nvSpPr>
          <p:cNvPr id="14" name="TextBox 13">
            <a:extLst>
              <a:ext uri="{FF2B5EF4-FFF2-40B4-BE49-F238E27FC236}">
                <a16:creationId xmlns:a16="http://schemas.microsoft.com/office/drawing/2014/main" id="{36BA903A-0CF0-4353-ABD9-67AB5E94609B}"/>
              </a:ext>
            </a:extLst>
          </p:cNvPr>
          <p:cNvSpPr txBox="1"/>
          <p:nvPr/>
        </p:nvSpPr>
        <p:spPr>
          <a:xfrm>
            <a:off x="2017485" y="3889181"/>
            <a:ext cx="2550427" cy="369332"/>
          </a:xfrm>
          <a:prstGeom prst="rect">
            <a:avLst/>
          </a:prstGeom>
          <a:noFill/>
        </p:spPr>
        <p:txBody>
          <a:bodyPr wrap="square" rtlCol="0">
            <a:spAutoFit/>
          </a:bodyPr>
          <a:lstStyle/>
          <a:p>
            <a:pPr algn="ctr"/>
            <a:r>
              <a:rPr lang="en-US" b="1" dirty="0"/>
              <a:t>Takeaways</a:t>
            </a:r>
          </a:p>
        </p:txBody>
      </p:sp>
      <p:sp>
        <p:nvSpPr>
          <p:cNvPr id="20" name="TextBox 19">
            <a:extLst>
              <a:ext uri="{FF2B5EF4-FFF2-40B4-BE49-F238E27FC236}">
                <a16:creationId xmlns:a16="http://schemas.microsoft.com/office/drawing/2014/main" id="{54AD97F2-CD9B-4DDF-84A7-CEE24F3B442F}"/>
              </a:ext>
            </a:extLst>
          </p:cNvPr>
          <p:cNvSpPr txBox="1"/>
          <p:nvPr/>
        </p:nvSpPr>
        <p:spPr>
          <a:xfrm>
            <a:off x="377043" y="4331315"/>
            <a:ext cx="2852286" cy="1077218"/>
          </a:xfrm>
          <a:prstGeom prst="rect">
            <a:avLst/>
          </a:prstGeom>
          <a:solidFill>
            <a:schemeClr val="accent4">
              <a:lumMod val="20000"/>
              <a:lumOff val="80000"/>
            </a:schemeClr>
          </a:solidFill>
          <a:ln w="19050">
            <a:solidFill>
              <a:schemeClr val="accent4">
                <a:lumMod val="75000"/>
              </a:schemeClr>
            </a:solidFill>
            <a:prstDash val="dash"/>
          </a:ln>
        </p:spPr>
        <p:txBody>
          <a:bodyPr wrap="square" rtlCol="0">
            <a:spAutoFit/>
          </a:bodyPr>
          <a:lstStyle/>
          <a:p>
            <a:pPr algn="ctr"/>
            <a:r>
              <a:rPr lang="en-US" sz="1600" dirty="0"/>
              <a:t>Field Goals Made/Attempted and Free Throws Made/Attempted show a positive correlation</a:t>
            </a:r>
          </a:p>
        </p:txBody>
      </p:sp>
      <p:sp>
        <p:nvSpPr>
          <p:cNvPr id="21" name="TextBox 20">
            <a:extLst>
              <a:ext uri="{FF2B5EF4-FFF2-40B4-BE49-F238E27FC236}">
                <a16:creationId xmlns:a16="http://schemas.microsoft.com/office/drawing/2014/main" id="{B46A54FF-B1B7-4D2F-A2AE-FFEA1196C93E}"/>
              </a:ext>
            </a:extLst>
          </p:cNvPr>
          <p:cNvSpPr txBox="1"/>
          <p:nvPr/>
        </p:nvSpPr>
        <p:spPr>
          <a:xfrm>
            <a:off x="3374882" y="4331315"/>
            <a:ext cx="2852286" cy="1077218"/>
          </a:xfrm>
          <a:prstGeom prst="rect">
            <a:avLst/>
          </a:prstGeom>
          <a:solidFill>
            <a:schemeClr val="accent5">
              <a:lumMod val="20000"/>
              <a:lumOff val="80000"/>
            </a:schemeClr>
          </a:solidFill>
          <a:ln w="19050">
            <a:solidFill>
              <a:schemeClr val="accent1">
                <a:lumMod val="75000"/>
              </a:schemeClr>
            </a:solidFill>
            <a:prstDash val="dash"/>
          </a:ln>
        </p:spPr>
        <p:txBody>
          <a:bodyPr wrap="square" rtlCol="0">
            <a:spAutoFit/>
          </a:bodyPr>
          <a:lstStyle/>
          <a:p>
            <a:pPr algn="ctr"/>
            <a:r>
              <a:rPr lang="en-US" sz="1600" dirty="0"/>
              <a:t>3 Pointers Made/Attempted/Percentage have a negative correlation with Offensive/Defensive Rebounds</a:t>
            </a:r>
          </a:p>
        </p:txBody>
      </p:sp>
      <p:sp>
        <p:nvSpPr>
          <p:cNvPr id="26" name="TextBox 25">
            <a:extLst>
              <a:ext uri="{FF2B5EF4-FFF2-40B4-BE49-F238E27FC236}">
                <a16:creationId xmlns:a16="http://schemas.microsoft.com/office/drawing/2014/main" id="{58C06A12-596E-4FF3-B9A4-5CEE6E1BAC5E}"/>
              </a:ext>
            </a:extLst>
          </p:cNvPr>
          <p:cNvSpPr txBox="1"/>
          <p:nvPr/>
        </p:nvSpPr>
        <p:spPr>
          <a:xfrm>
            <a:off x="3374176" y="5554137"/>
            <a:ext cx="2874613" cy="830997"/>
          </a:xfrm>
          <a:prstGeom prst="rect">
            <a:avLst/>
          </a:prstGeom>
          <a:solidFill>
            <a:schemeClr val="accent2">
              <a:lumMod val="20000"/>
              <a:lumOff val="80000"/>
            </a:schemeClr>
          </a:solidFill>
          <a:ln w="19050">
            <a:solidFill>
              <a:schemeClr val="accent2">
                <a:lumMod val="75000"/>
              </a:schemeClr>
            </a:solidFill>
            <a:prstDash val="dash"/>
          </a:ln>
        </p:spPr>
        <p:txBody>
          <a:bodyPr wrap="square" rtlCol="0">
            <a:spAutoFit/>
          </a:bodyPr>
          <a:lstStyle/>
          <a:p>
            <a:pPr algn="ctr"/>
            <a:r>
              <a:rPr lang="en-US" sz="1600" dirty="0" err="1"/>
              <a:t>Plus_Minus</a:t>
            </a:r>
            <a:r>
              <a:rPr lang="en-US" sz="1600" dirty="0"/>
              <a:t> correlations with Offensive/Defensive/Net Rating are logical</a:t>
            </a:r>
          </a:p>
        </p:txBody>
      </p:sp>
      <p:sp>
        <p:nvSpPr>
          <p:cNvPr id="27" name="TextBox 26">
            <a:extLst>
              <a:ext uri="{FF2B5EF4-FFF2-40B4-BE49-F238E27FC236}">
                <a16:creationId xmlns:a16="http://schemas.microsoft.com/office/drawing/2014/main" id="{75B1C132-07C6-4D2B-A9F7-38358BB7E5C1}"/>
              </a:ext>
            </a:extLst>
          </p:cNvPr>
          <p:cNvSpPr txBox="1"/>
          <p:nvPr/>
        </p:nvSpPr>
        <p:spPr>
          <a:xfrm>
            <a:off x="377043" y="2756667"/>
            <a:ext cx="5871746" cy="1157286"/>
          </a:xfrm>
          <a:prstGeom prst="rect">
            <a:avLst/>
          </a:prstGeom>
          <a:solidFill>
            <a:schemeClr val="bg1">
              <a:lumMod val="95000"/>
            </a:schemeClr>
          </a:solidFill>
        </p:spPr>
        <p:txBody>
          <a:bodyPr wrap="square" rtlCol="0">
            <a:noAutofit/>
          </a:bodyPr>
          <a:lstStyle/>
          <a:p>
            <a:pPr marL="285750" indent="-285750">
              <a:buFont typeface="Wingdings" panose="05000000000000000000" pitchFamily="2" charset="2"/>
              <a:buChar char="ü"/>
            </a:pPr>
            <a:r>
              <a:rPr lang="en-US" sz="1400" dirty="0"/>
              <a:t>Library in R (</a:t>
            </a:r>
            <a:r>
              <a:rPr lang="en-US" sz="1400" dirty="0" err="1"/>
              <a:t>corrplot</a:t>
            </a:r>
            <a:r>
              <a:rPr lang="en-US" sz="1400" dirty="0"/>
              <a:t>)</a:t>
            </a:r>
          </a:p>
          <a:p>
            <a:pPr marL="285750" indent="-285750">
              <a:buFont typeface="Wingdings" panose="05000000000000000000" pitchFamily="2" charset="2"/>
              <a:buChar char="ü"/>
            </a:pPr>
            <a:r>
              <a:rPr lang="en-US" sz="1400" dirty="0"/>
              <a:t>The darker the blue circle = the more positive the correlation is between variables</a:t>
            </a:r>
          </a:p>
          <a:p>
            <a:pPr marL="285750" indent="-285750">
              <a:buFont typeface="Wingdings" panose="05000000000000000000" pitchFamily="2" charset="2"/>
              <a:buChar char="ü"/>
            </a:pPr>
            <a:r>
              <a:rPr lang="en-US" sz="1400" dirty="0"/>
              <a:t>The darker the red circle = the more negative the correlation is between variables</a:t>
            </a:r>
          </a:p>
        </p:txBody>
      </p:sp>
      <p:sp>
        <p:nvSpPr>
          <p:cNvPr id="28" name="TextBox 27">
            <a:extLst>
              <a:ext uri="{FF2B5EF4-FFF2-40B4-BE49-F238E27FC236}">
                <a16:creationId xmlns:a16="http://schemas.microsoft.com/office/drawing/2014/main" id="{7D8D0513-8757-4FA7-84E1-21C3B3EBC480}"/>
              </a:ext>
            </a:extLst>
          </p:cNvPr>
          <p:cNvSpPr txBox="1"/>
          <p:nvPr/>
        </p:nvSpPr>
        <p:spPr>
          <a:xfrm>
            <a:off x="1275041" y="2406131"/>
            <a:ext cx="4198270" cy="369332"/>
          </a:xfrm>
          <a:prstGeom prst="rect">
            <a:avLst/>
          </a:prstGeom>
          <a:noFill/>
        </p:spPr>
        <p:txBody>
          <a:bodyPr wrap="square" rtlCol="0">
            <a:spAutoFit/>
          </a:bodyPr>
          <a:lstStyle/>
          <a:p>
            <a:pPr algn="ctr"/>
            <a:r>
              <a:rPr lang="en-US" b="1" dirty="0"/>
              <a:t>Understanding Correlation Plots</a:t>
            </a:r>
          </a:p>
        </p:txBody>
      </p:sp>
    </p:spTree>
    <p:extLst>
      <p:ext uri="{BB962C8B-B14F-4D97-AF65-F5344CB8AC3E}">
        <p14:creationId xmlns:p14="http://schemas.microsoft.com/office/powerpoint/2010/main" val="3362724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E6FB8-8036-4D5A-98B5-9EE34021EAF4}"/>
              </a:ext>
            </a:extLst>
          </p:cNvPr>
          <p:cNvSpPr>
            <a:spLocks noGrp="1"/>
          </p:cNvSpPr>
          <p:nvPr>
            <p:ph type="title"/>
          </p:nvPr>
        </p:nvSpPr>
        <p:spPr/>
        <p:txBody>
          <a:bodyPr/>
          <a:lstStyle/>
          <a:p>
            <a:r>
              <a:rPr lang="en-US" b="1" dirty="0"/>
              <a:t>Cluster Optimization</a:t>
            </a:r>
            <a:endParaRPr lang="en-US" dirty="0"/>
          </a:p>
        </p:txBody>
      </p:sp>
      <p:sp>
        <p:nvSpPr>
          <p:cNvPr id="4" name="TextBox 3">
            <a:extLst>
              <a:ext uri="{FF2B5EF4-FFF2-40B4-BE49-F238E27FC236}">
                <a16:creationId xmlns:a16="http://schemas.microsoft.com/office/drawing/2014/main" id="{B6A09E7A-7B84-42AA-ADE7-EA25049D7A39}"/>
              </a:ext>
            </a:extLst>
          </p:cNvPr>
          <p:cNvSpPr txBox="1"/>
          <p:nvPr/>
        </p:nvSpPr>
        <p:spPr>
          <a:xfrm>
            <a:off x="1538337" y="1941461"/>
            <a:ext cx="1661021" cy="369332"/>
          </a:xfrm>
          <a:prstGeom prst="rect">
            <a:avLst/>
          </a:prstGeom>
          <a:noFill/>
        </p:spPr>
        <p:txBody>
          <a:bodyPr wrap="square" rtlCol="0">
            <a:spAutoFit/>
          </a:bodyPr>
          <a:lstStyle/>
          <a:p>
            <a:pPr algn="ctr"/>
            <a:r>
              <a:rPr lang="en-US" b="1" dirty="0"/>
              <a:t>Elbow Method</a:t>
            </a:r>
          </a:p>
        </p:txBody>
      </p:sp>
      <p:sp>
        <p:nvSpPr>
          <p:cNvPr id="5" name="TextBox 4">
            <a:extLst>
              <a:ext uri="{FF2B5EF4-FFF2-40B4-BE49-F238E27FC236}">
                <a16:creationId xmlns:a16="http://schemas.microsoft.com/office/drawing/2014/main" id="{094CFF35-15C1-4CD6-87F8-6D360CAD0681}"/>
              </a:ext>
            </a:extLst>
          </p:cNvPr>
          <p:cNvSpPr txBox="1"/>
          <p:nvPr/>
        </p:nvSpPr>
        <p:spPr>
          <a:xfrm>
            <a:off x="5043153" y="1941461"/>
            <a:ext cx="2125212" cy="369332"/>
          </a:xfrm>
          <a:prstGeom prst="rect">
            <a:avLst/>
          </a:prstGeom>
          <a:noFill/>
        </p:spPr>
        <p:txBody>
          <a:bodyPr wrap="square" rtlCol="0">
            <a:spAutoFit/>
          </a:bodyPr>
          <a:lstStyle/>
          <a:p>
            <a:pPr algn="ctr"/>
            <a:r>
              <a:rPr lang="en-US" b="1" dirty="0"/>
              <a:t>Silhouette Method</a:t>
            </a:r>
          </a:p>
        </p:txBody>
      </p:sp>
      <p:sp>
        <p:nvSpPr>
          <p:cNvPr id="6" name="TextBox 5">
            <a:extLst>
              <a:ext uri="{FF2B5EF4-FFF2-40B4-BE49-F238E27FC236}">
                <a16:creationId xmlns:a16="http://schemas.microsoft.com/office/drawing/2014/main" id="{BFD60CB2-9350-4048-9CF7-A963CB6451E0}"/>
              </a:ext>
            </a:extLst>
          </p:cNvPr>
          <p:cNvSpPr txBox="1"/>
          <p:nvPr/>
        </p:nvSpPr>
        <p:spPr>
          <a:xfrm>
            <a:off x="8558576" y="1941461"/>
            <a:ext cx="2483141" cy="369332"/>
          </a:xfrm>
          <a:prstGeom prst="rect">
            <a:avLst/>
          </a:prstGeom>
          <a:noFill/>
        </p:spPr>
        <p:txBody>
          <a:bodyPr wrap="square" rtlCol="0">
            <a:spAutoFit/>
          </a:bodyPr>
          <a:lstStyle/>
          <a:p>
            <a:pPr algn="ctr"/>
            <a:r>
              <a:rPr lang="en-US" b="1" dirty="0"/>
              <a:t>Gap Statistic Method</a:t>
            </a:r>
          </a:p>
        </p:txBody>
      </p:sp>
      <p:sp>
        <p:nvSpPr>
          <p:cNvPr id="11" name="TextBox 10">
            <a:extLst>
              <a:ext uri="{FF2B5EF4-FFF2-40B4-BE49-F238E27FC236}">
                <a16:creationId xmlns:a16="http://schemas.microsoft.com/office/drawing/2014/main" id="{BDD7304E-3E1B-4DBC-92DE-6F4C47489936}"/>
              </a:ext>
            </a:extLst>
          </p:cNvPr>
          <p:cNvSpPr txBox="1"/>
          <p:nvPr/>
        </p:nvSpPr>
        <p:spPr>
          <a:xfrm>
            <a:off x="1322664" y="6041986"/>
            <a:ext cx="9546671" cy="584775"/>
          </a:xfrm>
          <a:prstGeom prst="rect">
            <a:avLst/>
          </a:prstGeom>
          <a:solidFill>
            <a:schemeClr val="accent6">
              <a:lumMod val="20000"/>
              <a:lumOff val="80000"/>
            </a:schemeClr>
          </a:solidFill>
        </p:spPr>
        <p:txBody>
          <a:bodyPr wrap="square" rtlCol="0">
            <a:spAutoFit/>
          </a:bodyPr>
          <a:lstStyle/>
          <a:p>
            <a:pPr algn="ctr"/>
            <a:r>
              <a:rPr lang="en-US" sz="1600" b="1" dirty="0"/>
              <a:t>3 clusters </a:t>
            </a:r>
            <a:r>
              <a:rPr lang="en-US" sz="1600" dirty="0"/>
              <a:t>will be used for this analysis. The Elbow Method and Gap Statistic Method both show that three is the optimal number of clusters to be chosen whereas the Silhouette Method shows two as optimal</a:t>
            </a:r>
          </a:p>
        </p:txBody>
      </p:sp>
      <p:sp>
        <p:nvSpPr>
          <p:cNvPr id="13" name="TextBox 12">
            <a:extLst>
              <a:ext uri="{FF2B5EF4-FFF2-40B4-BE49-F238E27FC236}">
                <a16:creationId xmlns:a16="http://schemas.microsoft.com/office/drawing/2014/main" id="{3E30780C-D742-4D44-AE5C-83473E1B6DDA}"/>
              </a:ext>
            </a:extLst>
          </p:cNvPr>
          <p:cNvSpPr txBox="1"/>
          <p:nvPr/>
        </p:nvSpPr>
        <p:spPr>
          <a:xfrm>
            <a:off x="1728816" y="1461640"/>
            <a:ext cx="8734366" cy="338554"/>
          </a:xfrm>
          <a:prstGeom prst="rect">
            <a:avLst/>
          </a:prstGeom>
          <a:solidFill>
            <a:schemeClr val="accent1">
              <a:lumMod val="20000"/>
              <a:lumOff val="80000"/>
            </a:schemeClr>
          </a:solidFill>
        </p:spPr>
        <p:txBody>
          <a:bodyPr wrap="square" rtlCol="0">
            <a:spAutoFit/>
          </a:bodyPr>
          <a:lstStyle/>
          <a:p>
            <a:pPr algn="ctr"/>
            <a:r>
              <a:rPr lang="en-US" sz="1600" dirty="0"/>
              <a:t>Various methods exist to determine the optimal number of clusters to be used for clustering models</a:t>
            </a:r>
          </a:p>
        </p:txBody>
      </p:sp>
      <p:pic>
        <p:nvPicPr>
          <p:cNvPr id="14" name="Picture 13">
            <a:extLst>
              <a:ext uri="{FF2B5EF4-FFF2-40B4-BE49-F238E27FC236}">
                <a16:creationId xmlns:a16="http://schemas.microsoft.com/office/drawing/2014/main" id="{6C4F6B53-522C-4782-9E14-B9E5C7CB7498}"/>
              </a:ext>
            </a:extLst>
          </p:cNvPr>
          <p:cNvPicPr>
            <a:picLocks noChangeAspect="1"/>
          </p:cNvPicPr>
          <p:nvPr/>
        </p:nvPicPr>
        <p:blipFill>
          <a:blip r:embed="rId2"/>
          <a:stretch>
            <a:fillRect/>
          </a:stretch>
        </p:blipFill>
        <p:spPr>
          <a:xfrm>
            <a:off x="4398278" y="3501200"/>
            <a:ext cx="3414963" cy="2033299"/>
          </a:xfrm>
          <a:prstGeom prst="rect">
            <a:avLst/>
          </a:prstGeom>
          <a:effectLst>
            <a:outerShdw blurRad="63500" sx="102000" sy="102000" algn="ctr" rotWithShape="0">
              <a:prstClr val="black">
                <a:alpha val="40000"/>
              </a:prstClr>
            </a:outerShdw>
          </a:effectLst>
        </p:spPr>
      </p:pic>
      <p:pic>
        <p:nvPicPr>
          <p:cNvPr id="15" name="Picture 14">
            <a:extLst>
              <a:ext uri="{FF2B5EF4-FFF2-40B4-BE49-F238E27FC236}">
                <a16:creationId xmlns:a16="http://schemas.microsoft.com/office/drawing/2014/main" id="{1B41669C-9908-4E36-9B4A-B7CEF79297F4}"/>
              </a:ext>
            </a:extLst>
          </p:cNvPr>
          <p:cNvPicPr>
            <a:picLocks noChangeAspect="1"/>
          </p:cNvPicPr>
          <p:nvPr/>
        </p:nvPicPr>
        <p:blipFill>
          <a:blip r:embed="rId3"/>
          <a:stretch>
            <a:fillRect/>
          </a:stretch>
        </p:blipFill>
        <p:spPr>
          <a:xfrm>
            <a:off x="8103880" y="3500089"/>
            <a:ext cx="3392533" cy="2035520"/>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27C68417-4673-40F3-B234-1F39F677858A}"/>
              </a:ext>
            </a:extLst>
          </p:cNvPr>
          <p:cNvPicPr>
            <a:picLocks noChangeAspect="1"/>
          </p:cNvPicPr>
          <p:nvPr/>
        </p:nvPicPr>
        <p:blipFill>
          <a:blip r:embed="rId4"/>
          <a:stretch>
            <a:fillRect/>
          </a:stretch>
        </p:blipFill>
        <p:spPr>
          <a:xfrm>
            <a:off x="642113" y="3500089"/>
            <a:ext cx="3453468" cy="2035520"/>
          </a:xfrm>
          <a:prstGeom prst="rect">
            <a:avLst/>
          </a:prstGeom>
          <a:effectLst>
            <a:outerShdw blurRad="63500" sx="102000" sy="102000" algn="ctr" rotWithShape="0">
              <a:prstClr val="black">
                <a:alpha val="40000"/>
              </a:prstClr>
            </a:outerShdw>
          </a:effectLst>
        </p:spPr>
      </p:pic>
      <p:sp>
        <p:nvSpPr>
          <p:cNvPr id="3" name="TextBox 2">
            <a:extLst>
              <a:ext uri="{FF2B5EF4-FFF2-40B4-BE49-F238E27FC236}">
                <a16:creationId xmlns:a16="http://schemas.microsoft.com/office/drawing/2014/main" id="{FCA5BCBF-3741-43BE-89E6-A3013B3B373E}"/>
              </a:ext>
            </a:extLst>
          </p:cNvPr>
          <p:cNvSpPr txBox="1"/>
          <p:nvPr/>
        </p:nvSpPr>
        <p:spPr>
          <a:xfrm>
            <a:off x="885770" y="2356047"/>
            <a:ext cx="2966155" cy="954107"/>
          </a:xfrm>
          <a:prstGeom prst="rect">
            <a:avLst/>
          </a:prstGeom>
          <a:solidFill>
            <a:schemeClr val="bg1">
              <a:lumMod val="95000"/>
            </a:schemeClr>
          </a:solidFill>
        </p:spPr>
        <p:txBody>
          <a:bodyPr wrap="square" rtlCol="0">
            <a:spAutoFit/>
          </a:bodyPr>
          <a:lstStyle/>
          <a:p>
            <a:pPr algn="ctr"/>
            <a:r>
              <a:rPr lang="en-US" sz="1400" dirty="0"/>
              <a:t>The sum of squares at each number of clusters is calculated and plotted. The change in slope, ‘elbow’, indicates the optimal number of clusters</a:t>
            </a:r>
          </a:p>
        </p:txBody>
      </p:sp>
      <p:sp>
        <p:nvSpPr>
          <p:cNvPr id="16" name="TextBox 15">
            <a:extLst>
              <a:ext uri="{FF2B5EF4-FFF2-40B4-BE49-F238E27FC236}">
                <a16:creationId xmlns:a16="http://schemas.microsoft.com/office/drawing/2014/main" id="{863694FA-CB9D-4530-B0ED-9E97AD082FC2}"/>
              </a:ext>
            </a:extLst>
          </p:cNvPr>
          <p:cNvSpPr txBox="1"/>
          <p:nvPr/>
        </p:nvSpPr>
        <p:spPr>
          <a:xfrm>
            <a:off x="4450708" y="2356047"/>
            <a:ext cx="3310103" cy="954107"/>
          </a:xfrm>
          <a:prstGeom prst="rect">
            <a:avLst/>
          </a:prstGeom>
          <a:solidFill>
            <a:schemeClr val="bg1">
              <a:lumMod val="95000"/>
            </a:schemeClr>
          </a:solidFill>
        </p:spPr>
        <p:txBody>
          <a:bodyPr wrap="square" rtlCol="0">
            <a:spAutoFit/>
          </a:bodyPr>
          <a:lstStyle/>
          <a:p>
            <a:pPr algn="ctr"/>
            <a:r>
              <a:rPr lang="en-US" sz="1400" dirty="0"/>
              <a:t>The average silhouette observations for different numbers of clusters is calculated. The optimal number of clusters is where the average silhouette is maximized </a:t>
            </a:r>
          </a:p>
        </p:txBody>
      </p:sp>
      <p:sp>
        <p:nvSpPr>
          <p:cNvPr id="17" name="TextBox 16">
            <a:extLst>
              <a:ext uri="{FF2B5EF4-FFF2-40B4-BE49-F238E27FC236}">
                <a16:creationId xmlns:a16="http://schemas.microsoft.com/office/drawing/2014/main" id="{7B612183-5358-4783-BB10-D01DF7CD79EB}"/>
              </a:ext>
            </a:extLst>
          </p:cNvPr>
          <p:cNvSpPr txBox="1"/>
          <p:nvPr/>
        </p:nvSpPr>
        <p:spPr>
          <a:xfrm>
            <a:off x="8317069" y="2356047"/>
            <a:ext cx="2966155" cy="954107"/>
          </a:xfrm>
          <a:prstGeom prst="rect">
            <a:avLst/>
          </a:prstGeom>
          <a:solidFill>
            <a:schemeClr val="bg1">
              <a:lumMod val="95000"/>
            </a:schemeClr>
          </a:solidFill>
        </p:spPr>
        <p:txBody>
          <a:bodyPr wrap="square" rtlCol="0">
            <a:spAutoFit/>
          </a:bodyPr>
          <a:lstStyle/>
          <a:p>
            <a:pPr algn="ctr"/>
            <a:r>
              <a:rPr lang="en-US" sz="1400" dirty="0"/>
              <a:t>The total intra-cluster variation for different numbers of clusters are compared. The dashed line shows the optimal number of clusters</a:t>
            </a:r>
          </a:p>
        </p:txBody>
      </p:sp>
      <p:sp>
        <p:nvSpPr>
          <p:cNvPr id="18" name="TextBox 17">
            <a:extLst>
              <a:ext uri="{FF2B5EF4-FFF2-40B4-BE49-F238E27FC236}">
                <a16:creationId xmlns:a16="http://schemas.microsoft.com/office/drawing/2014/main" id="{0CCF2E30-79D2-4C26-B50B-1748A3108AB4}"/>
              </a:ext>
            </a:extLst>
          </p:cNvPr>
          <p:cNvSpPr txBox="1"/>
          <p:nvPr/>
        </p:nvSpPr>
        <p:spPr>
          <a:xfrm>
            <a:off x="1051425" y="5619627"/>
            <a:ext cx="2634842" cy="276999"/>
          </a:xfrm>
          <a:prstGeom prst="rect">
            <a:avLst/>
          </a:prstGeom>
          <a:noFill/>
        </p:spPr>
        <p:txBody>
          <a:bodyPr wrap="square" rtlCol="0">
            <a:spAutoFit/>
          </a:bodyPr>
          <a:lstStyle/>
          <a:p>
            <a:pPr algn="ctr"/>
            <a:r>
              <a:rPr lang="en-US" sz="1200" b="1" dirty="0"/>
              <a:t>Optimal clusters: 3 </a:t>
            </a:r>
          </a:p>
        </p:txBody>
      </p:sp>
      <p:sp>
        <p:nvSpPr>
          <p:cNvPr id="19" name="TextBox 18">
            <a:extLst>
              <a:ext uri="{FF2B5EF4-FFF2-40B4-BE49-F238E27FC236}">
                <a16:creationId xmlns:a16="http://schemas.microsoft.com/office/drawing/2014/main" id="{4D8F4DEE-03D0-4E8F-AF75-D4950CB62BE8}"/>
              </a:ext>
            </a:extLst>
          </p:cNvPr>
          <p:cNvSpPr txBox="1"/>
          <p:nvPr/>
        </p:nvSpPr>
        <p:spPr>
          <a:xfrm>
            <a:off x="4795355" y="5619627"/>
            <a:ext cx="2634842" cy="276999"/>
          </a:xfrm>
          <a:prstGeom prst="rect">
            <a:avLst/>
          </a:prstGeom>
          <a:noFill/>
        </p:spPr>
        <p:txBody>
          <a:bodyPr wrap="square" rtlCol="0">
            <a:spAutoFit/>
          </a:bodyPr>
          <a:lstStyle/>
          <a:p>
            <a:pPr algn="ctr"/>
            <a:r>
              <a:rPr lang="en-US" sz="1200" b="1" dirty="0"/>
              <a:t>Optimal clusters: 2 </a:t>
            </a:r>
          </a:p>
        </p:txBody>
      </p:sp>
      <p:sp>
        <p:nvSpPr>
          <p:cNvPr id="20" name="TextBox 19">
            <a:extLst>
              <a:ext uri="{FF2B5EF4-FFF2-40B4-BE49-F238E27FC236}">
                <a16:creationId xmlns:a16="http://schemas.microsoft.com/office/drawing/2014/main" id="{A0617C65-915D-4FA2-A786-F5CC9A90F1EA}"/>
              </a:ext>
            </a:extLst>
          </p:cNvPr>
          <p:cNvSpPr txBox="1"/>
          <p:nvPr/>
        </p:nvSpPr>
        <p:spPr>
          <a:xfrm>
            <a:off x="8482724" y="5619627"/>
            <a:ext cx="2634842" cy="276999"/>
          </a:xfrm>
          <a:prstGeom prst="rect">
            <a:avLst/>
          </a:prstGeom>
          <a:noFill/>
        </p:spPr>
        <p:txBody>
          <a:bodyPr wrap="square" rtlCol="0">
            <a:spAutoFit/>
          </a:bodyPr>
          <a:lstStyle/>
          <a:p>
            <a:pPr algn="ctr"/>
            <a:r>
              <a:rPr lang="en-US" sz="1200" b="1" dirty="0"/>
              <a:t>Optimal clusters: 3 </a:t>
            </a:r>
          </a:p>
        </p:txBody>
      </p:sp>
    </p:spTree>
    <p:extLst>
      <p:ext uri="{BB962C8B-B14F-4D97-AF65-F5344CB8AC3E}">
        <p14:creationId xmlns:p14="http://schemas.microsoft.com/office/powerpoint/2010/main" val="1778124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0C0AF-F55F-40E2-95A5-DCEC3BBCC086}"/>
              </a:ext>
            </a:extLst>
          </p:cNvPr>
          <p:cNvSpPr>
            <a:spLocks noGrp="1"/>
          </p:cNvSpPr>
          <p:nvPr>
            <p:ph type="title"/>
          </p:nvPr>
        </p:nvSpPr>
        <p:spPr/>
        <p:txBody>
          <a:bodyPr/>
          <a:lstStyle/>
          <a:p>
            <a:r>
              <a:rPr lang="en-US" b="1" dirty="0"/>
              <a:t>K-Means Clustering</a:t>
            </a:r>
          </a:p>
        </p:txBody>
      </p:sp>
      <p:pic>
        <p:nvPicPr>
          <p:cNvPr id="3" name="Picture 2">
            <a:extLst>
              <a:ext uri="{FF2B5EF4-FFF2-40B4-BE49-F238E27FC236}">
                <a16:creationId xmlns:a16="http://schemas.microsoft.com/office/drawing/2014/main" id="{50071BDF-643F-4BC0-B9D4-6DAFDA0E6AD2}"/>
              </a:ext>
            </a:extLst>
          </p:cNvPr>
          <p:cNvPicPr>
            <a:picLocks noChangeAspect="1"/>
          </p:cNvPicPr>
          <p:nvPr/>
        </p:nvPicPr>
        <p:blipFill>
          <a:blip r:embed="rId2"/>
          <a:stretch>
            <a:fillRect/>
          </a:stretch>
        </p:blipFill>
        <p:spPr>
          <a:xfrm>
            <a:off x="6995615" y="290139"/>
            <a:ext cx="4799677" cy="6277722"/>
          </a:xfrm>
          <a:prstGeom prst="rect">
            <a:avLst/>
          </a:prstGeom>
          <a:effectLst>
            <a:outerShdw blurRad="63500" sx="102000" sy="102000" algn="ctr" rotWithShape="0">
              <a:prstClr val="black">
                <a:alpha val="40000"/>
              </a:prstClr>
            </a:outerShdw>
          </a:effectLst>
        </p:spPr>
      </p:pic>
      <p:sp>
        <p:nvSpPr>
          <p:cNvPr id="5" name="TextBox 4">
            <a:extLst>
              <a:ext uri="{FF2B5EF4-FFF2-40B4-BE49-F238E27FC236}">
                <a16:creationId xmlns:a16="http://schemas.microsoft.com/office/drawing/2014/main" id="{855680E1-6090-448E-8B9F-4CF0AAF0B8A4}"/>
              </a:ext>
            </a:extLst>
          </p:cNvPr>
          <p:cNvSpPr txBox="1"/>
          <p:nvPr/>
        </p:nvSpPr>
        <p:spPr>
          <a:xfrm>
            <a:off x="467437" y="2509651"/>
            <a:ext cx="6141441" cy="1193128"/>
          </a:xfrm>
          <a:prstGeom prst="rect">
            <a:avLst/>
          </a:prstGeom>
          <a:solidFill>
            <a:schemeClr val="bg1">
              <a:lumMod val="95000"/>
            </a:schemeClr>
          </a:solidFill>
        </p:spPr>
        <p:txBody>
          <a:bodyPr wrap="square" rtlCol="0">
            <a:noAutofit/>
          </a:bodyPr>
          <a:lstStyle/>
          <a:p>
            <a:pPr marL="285750" indent="-285750">
              <a:buFont typeface="Wingdings" panose="05000000000000000000" pitchFamily="2" charset="2"/>
              <a:buChar char="ü"/>
            </a:pPr>
            <a:r>
              <a:rPr lang="en-US" sz="1400" dirty="0"/>
              <a:t>Unsupervised learning algorithm where no labels for the data exist</a:t>
            </a:r>
          </a:p>
          <a:p>
            <a:pPr marL="285750" indent="-285750">
              <a:buFont typeface="Wingdings" panose="05000000000000000000" pitchFamily="2" charset="2"/>
              <a:buChar char="ü"/>
            </a:pPr>
            <a:r>
              <a:rPr lang="en-US" sz="1400" dirty="0"/>
              <a:t>Divides the data into k number of clusters determined by the user</a:t>
            </a:r>
          </a:p>
          <a:p>
            <a:pPr marL="285750" indent="-285750">
              <a:buFont typeface="Wingdings" panose="05000000000000000000" pitchFamily="2" charset="2"/>
              <a:buChar char="ü"/>
            </a:pPr>
            <a:r>
              <a:rPr lang="en-US" sz="1400" dirty="0"/>
              <a:t>An iterative process measures distances between data points and subsequently the centroid for each cluster</a:t>
            </a:r>
          </a:p>
          <a:p>
            <a:pPr marL="285750" indent="-285750">
              <a:buFont typeface="Wingdings" panose="05000000000000000000" pitchFamily="2" charset="2"/>
              <a:buChar char="ü"/>
            </a:pPr>
            <a:r>
              <a:rPr lang="en-US" sz="1400" dirty="0"/>
              <a:t>Distances between data points is determined by the sum of squares</a:t>
            </a:r>
          </a:p>
        </p:txBody>
      </p:sp>
      <p:sp>
        <p:nvSpPr>
          <p:cNvPr id="6" name="TextBox 5">
            <a:extLst>
              <a:ext uri="{FF2B5EF4-FFF2-40B4-BE49-F238E27FC236}">
                <a16:creationId xmlns:a16="http://schemas.microsoft.com/office/drawing/2014/main" id="{FD48743D-A59A-465D-9F76-A7E29CAE1322}"/>
              </a:ext>
            </a:extLst>
          </p:cNvPr>
          <p:cNvSpPr txBox="1"/>
          <p:nvPr/>
        </p:nvSpPr>
        <p:spPr>
          <a:xfrm>
            <a:off x="467436" y="4060224"/>
            <a:ext cx="6141441" cy="2507637"/>
          </a:xfrm>
          <a:prstGeom prst="rect">
            <a:avLst/>
          </a:prstGeom>
          <a:solidFill>
            <a:schemeClr val="accent6">
              <a:lumMod val="20000"/>
              <a:lumOff val="80000"/>
            </a:schemeClr>
          </a:solidFill>
        </p:spPr>
        <p:txBody>
          <a:bodyPr wrap="square" rtlCol="0">
            <a:noAutofit/>
          </a:bodyPr>
          <a:lstStyle/>
          <a:p>
            <a:r>
              <a:rPr lang="en-US" sz="1400" dirty="0"/>
              <a:t>Cluster 1 contains 16 players, Cluster 2 contains 49 players, and Cluster 3 contains 35 players</a:t>
            </a:r>
          </a:p>
          <a:p>
            <a:endParaRPr lang="en-US" sz="1400" dirty="0"/>
          </a:p>
          <a:p>
            <a:r>
              <a:rPr lang="en-US" sz="1400" dirty="0"/>
              <a:t>Giannis Antetokounmpo separates himself in Cluster 1 – a group defined by taller players who score and rebound frequently</a:t>
            </a:r>
          </a:p>
          <a:p>
            <a:endParaRPr lang="en-US" sz="1400" dirty="0"/>
          </a:p>
          <a:p>
            <a:r>
              <a:rPr lang="en-US" sz="1400" dirty="0"/>
              <a:t>All players are closely packed together in Cluster 2 – no player separates himself from the rest</a:t>
            </a:r>
          </a:p>
          <a:p>
            <a:endParaRPr lang="en-US" sz="1400" dirty="0"/>
          </a:p>
          <a:p>
            <a:r>
              <a:rPr lang="en-US" sz="1400" dirty="0"/>
              <a:t>James Harden separates himself in Cluster 3 and nine other players separate themselves from the rest of the cluster, all nine of which were 2020 All-Stars</a:t>
            </a:r>
          </a:p>
          <a:p>
            <a:endParaRPr lang="en-US" sz="1400" dirty="0"/>
          </a:p>
          <a:p>
            <a:endParaRPr lang="en-US" sz="1400" dirty="0"/>
          </a:p>
        </p:txBody>
      </p:sp>
      <p:sp>
        <p:nvSpPr>
          <p:cNvPr id="7" name="TextBox 6">
            <a:extLst>
              <a:ext uri="{FF2B5EF4-FFF2-40B4-BE49-F238E27FC236}">
                <a16:creationId xmlns:a16="http://schemas.microsoft.com/office/drawing/2014/main" id="{A589C917-F492-4ADC-BF40-C6481D29FD13}"/>
              </a:ext>
            </a:extLst>
          </p:cNvPr>
          <p:cNvSpPr txBox="1"/>
          <p:nvPr/>
        </p:nvSpPr>
        <p:spPr>
          <a:xfrm>
            <a:off x="1439022" y="2140319"/>
            <a:ext cx="4198270" cy="369332"/>
          </a:xfrm>
          <a:prstGeom prst="rect">
            <a:avLst/>
          </a:prstGeom>
          <a:noFill/>
        </p:spPr>
        <p:txBody>
          <a:bodyPr wrap="square" rtlCol="0">
            <a:spAutoFit/>
          </a:bodyPr>
          <a:lstStyle/>
          <a:p>
            <a:pPr algn="ctr"/>
            <a:r>
              <a:rPr lang="en-US" b="1" dirty="0"/>
              <a:t>Understanding K-Means Clustering</a:t>
            </a:r>
          </a:p>
        </p:txBody>
      </p:sp>
      <p:sp>
        <p:nvSpPr>
          <p:cNvPr id="8" name="TextBox 7">
            <a:extLst>
              <a:ext uri="{FF2B5EF4-FFF2-40B4-BE49-F238E27FC236}">
                <a16:creationId xmlns:a16="http://schemas.microsoft.com/office/drawing/2014/main" id="{F958282E-AFBD-49B2-9056-CFD68F0AC3D9}"/>
              </a:ext>
            </a:extLst>
          </p:cNvPr>
          <p:cNvSpPr txBox="1"/>
          <p:nvPr/>
        </p:nvSpPr>
        <p:spPr>
          <a:xfrm>
            <a:off x="0" y="6642556"/>
            <a:ext cx="10997967" cy="215444"/>
          </a:xfrm>
          <a:prstGeom prst="rect">
            <a:avLst/>
          </a:prstGeom>
          <a:noFill/>
        </p:spPr>
        <p:txBody>
          <a:bodyPr wrap="square" rtlCol="0">
            <a:spAutoFit/>
          </a:bodyPr>
          <a:lstStyle/>
          <a:p>
            <a:r>
              <a:rPr lang="en-US" sz="800" dirty="0"/>
              <a:t>Source: </a:t>
            </a:r>
            <a:r>
              <a:rPr lang="en-US" sz="800" dirty="0">
                <a:hlinkClick r:id="rId3"/>
              </a:rPr>
              <a:t>https://www.simplilearn.com/tutorials/machine-learning-tutorial/k-means-clustering-algorithm</a:t>
            </a:r>
            <a:r>
              <a:rPr lang="en-US" sz="800" dirty="0"/>
              <a:t>, https://indiaai.in/article/how-k-means-clustering-works</a:t>
            </a:r>
          </a:p>
        </p:txBody>
      </p:sp>
      <p:sp>
        <p:nvSpPr>
          <p:cNvPr id="9" name="TextBox 8">
            <a:extLst>
              <a:ext uri="{FF2B5EF4-FFF2-40B4-BE49-F238E27FC236}">
                <a16:creationId xmlns:a16="http://schemas.microsoft.com/office/drawing/2014/main" id="{8BCE3801-B435-40EB-9C49-C95F9270B3EF}"/>
              </a:ext>
            </a:extLst>
          </p:cNvPr>
          <p:cNvSpPr txBox="1"/>
          <p:nvPr/>
        </p:nvSpPr>
        <p:spPr>
          <a:xfrm>
            <a:off x="467435" y="3686221"/>
            <a:ext cx="6141439" cy="369332"/>
          </a:xfrm>
          <a:prstGeom prst="rect">
            <a:avLst/>
          </a:prstGeom>
          <a:noFill/>
        </p:spPr>
        <p:txBody>
          <a:bodyPr wrap="square" rtlCol="0">
            <a:spAutoFit/>
          </a:bodyPr>
          <a:lstStyle/>
          <a:p>
            <a:pPr algn="ctr"/>
            <a:r>
              <a:rPr lang="en-US" b="1" dirty="0"/>
              <a:t>Plot Insights</a:t>
            </a:r>
          </a:p>
        </p:txBody>
      </p:sp>
      <p:sp>
        <p:nvSpPr>
          <p:cNvPr id="10" name="Oval 9">
            <a:extLst>
              <a:ext uri="{FF2B5EF4-FFF2-40B4-BE49-F238E27FC236}">
                <a16:creationId xmlns:a16="http://schemas.microsoft.com/office/drawing/2014/main" id="{D83020F2-C6AE-4340-9E7C-17848A6BD41C}"/>
              </a:ext>
            </a:extLst>
          </p:cNvPr>
          <p:cNvSpPr/>
          <p:nvPr/>
        </p:nvSpPr>
        <p:spPr>
          <a:xfrm>
            <a:off x="11495963" y="2821230"/>
            <a:ext cx="228600" cy="228600"/>
          </a:xfrm>
          <a:prstGeom prst="ellipse">
            <a:avLst/>
          </a:prstGeom>
          <a:solidFill>
            <a:srgbClr val="AB65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chemeClr val="bg1"/>
                </a:solidFill>
              </a:rPr>
              <a:t>1</a:t>
            </a:r>
          </a:p>
        </p:txBody>
      </p:sp>
      <p:sp>
        <p:nvSpPr>
          <p:cNvPr id="11" name="Oval 10">
            <a:extLst>
              <a:ext uri="{FF2B5EF4-FFF2-40B4-BE49-F238E27FC236}">
                <a16:creationId xmlns:a16="http://schemas.microsoft.com/office/drawing/2014/main" id="{6DCC1EE0-0709-4C77-BA3B-CD1ED96FC6CA}"/>
              </a:ext>
            </a:extLst>
          </p:cNvPr>
          <p:cNvSpPr/>
          <p:nvPr/>
        </p:nvSpPr>
        <p:spPr>
          <a:xfrm>
            <a:off x="10125935" y="1994512"/>
            <a:ext cx="228600" cy="228600"/>
          </a:xfrm>
          <a:prstGeom prst="ellipse">
            <a:avLst/>
          </a:prstGeom>
          <a:solidFill>
            <a:srgbClr val="AB65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2</a:t>
            </a:r>
          </a:p>
        </p:txBody>
      </p:sp>
      <p:sp>
        <p:nvSpPr>
          <p:cNvPr id="12" name="Oval 11">
            <a:extLst>
              <a:ext uri="{FF2B5EF4-FFF2-40B4-BE49-F238E27FC236}">
                <a16:creationId xmlns:a16="http://schemas.microsoft.com/office/drawing/2014/main" id="{17FECCF8-08A8-4BC4-B485-D3CF0A36CA28}"/>
              </a:ext>
            </a:extLst>
          </p:cNvPr>
          <p:cNvSpPr/>
          <p:nvPr/>
        </p:nvSpPr>
        <p:spPr>
          <a:xfrm>
            <a:off x="7037856" y="3938022"/>
            <a:ext cx="228600" cy="228600"/>
          </a:xfrm>
          <a:prstGeom prst="ellipse">
            <a:avLst/>
          </a:prstGeom>
          <a:solidFill>
            <a:srgbClr val="AB65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3</a:t>
            </a:r>
          </a:p>
        </p:txBody>
      </p:sp>
      <p:sp>
        <p:nvSpPr>
          <p:cNvPr id="13" name="Oval 12">
            <a:extLst>
              <a:ext uri="{FF2B5EF4-FFF2-40B4-BE49-F238E27FC236}">
                <a16:creationId xmlns:a16="http://schemas.microsoft.com/office/drawing/2014/main" id="{44A21D2E-CA1B-4BDA-8AC9-CFE550395CC0}"/>
              </a:ext>
            </a:extLst>
          </p:cNvPr>
          <p:cNvSpPr/>
          <p:nvPr/>
        </p:nvSpPr>
        <p:spPr>
          <a:xfrm>
            <a:off x="8805383" y="668066"/>
            <a:ext cx="228600" cy="228600"/>
          </a:xfrm>
          <a:prstGeom prst="ellipse">
            <a:avLst/>
          </a:prstGeom>
          <a:solidFill>
            <a:srgbClr val="AB65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4</a:t>
            </a:r>
          </a:p>
        </p:txBody>
      </p:sp>
      <p:sp>
        <p:nvSpPr>
          <p:cNvPr id="14" name="Oval 13">
            <a:extLst>
              <a:ext uri="{FF2B5EF4-FFF2-40B4-BE49-F238E27FC236}">
                <a16:creationId xmlns:a16="http://schemas.microsoft.com/office/drawing/2014/main" id="{ACEC1EEE-69ED-4117-A148-0B49041B5EA3}"/>
              </a:ext>
            </a:extLst>
          </p:cNvPr>
          <p:cNvSpPr/>
          <p:nvPr/>
        </p:nvSpPr>
        <p:spPr>
          <a:xfrm>
            <a:off x="194674" y="4099960"/>
            <a:ext cx="228600" cy="228600"/>
          </a:xfrm>
          <a:prstGeom prst="ellipse">
            <a:avLst/>
          </a:prstGeom>
          <a:solidFill>
            <a:srgbClr val="AB65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chemeClr val="bg1"/>
                </a:solidFill>
              </a:rPr>
              <a:t>1</a:t>
            </a:r>
          </a:p>
        </p:txBody>
      </p:sp>
      <p:sp>
        <p:nvSpPr>
          <p:cNvPr id="15" name="Oval 14">
            <a:extLst>
              <a:ext uri="{FF2B5EF4-FFF2-40B4-BE49-F238E27FC236}">
                <a16:creationId xmlns:a16="http://schemas.microsoft.com/office/drawing/2014/main" id="{3F3EB915-6809-484F-AEF1-20FCE9DC54F0}"/>
              </a:ext>
            </a:extLst>
          </p:cNvPr>
          <p:cNvSpPr/>
          <p:nvPr/>
        </p:nvSpPr>
        <p:spPr>
          <a:xfrm>
            <a:off x="194674" y="4748423"/>
            <a:ext cx="228600" cy="228600"/>
          </a:xfrm>
          <a:prstGeom prst="ellipse">
            <a:avLst/>
          </a:prstGeom>
          <a:solidFill>
            <a:srgbClr val="AB65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2</a:t>
            </a:r>
          </a:p>
        </p:txBody>
      </p:sp>
      <p:sp>
        <p:nvSpPr>
          <p:cNvPr id="16" name="Oval 15">
            <a:extLst>
              <a:ext uri="{FF2B5EF4-FFF2-40B4-BE49-F238E27FC236}">
                <a16:creationId xmlns:a16="http://schemas.microsoft.com/office/drawing/2014/main" id="{8200FEEC-8A82-4DF1-9615-B10ECD78BEF3}"/>
              </a:ext>
            </a:extLst>
          </p:cNvPr>
          <p:cNvSpPr/>
          <p:nvPr/>
        </p:nvSpPr>
        <p:spPr>
          <a:xfrm>
            <a:off x="194674" y="5375743"/>
            <a:ext cx="228600" cy="228600"/>
          </a:xfrm>
          <a:prstGeom prst="ellipse">
            <a:avLst/>
          </a:prstGeom>
          <a:solidFill>
            <a:srgbClr val="AB65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3</a:t>
            </a:r>
          </a:p>
        </p:txBody>
      </p:sp>
      <p:sp>
        <p:nvSpPr>
          <p:cNvPr id="17" name="Oval 16">
            <a:extLst>
              <a:ext uri="{FF2B5EF4-FFF2-40B4-BE49-F238E27FC236}">
                <a16:creationId xmlns:a16="http://schemas.microsoft.com/office/drawing/2014/main" id="{0C892648-BB0C-414A-80EA-0080F924B984}"/>
              </a:ext>
            </a:extLst>
          </p:cNvPr>
          <p:cNvSpPr/>
          <p:nvPr/>
        </p:nvSpPr>
        <p:spPr>
          <a:xfrm>
            <a:off x="194674" y="6031422"/>
            <a:ext cx="228600" cy="228600"/>
          </a:xfrm>
          <a:prstGeom prst="ellipse">
            <a:avLst/>
          </a:prstGeom>
          <a:solidFill>
            <a:srgbClr val="AB65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4</a:t>
            </a:r>
          </a:p>
        </p:txBody>
      </p:sp>
      <p:sp>
        <p:nvSpPr>
          <p:cNvPr id="18" name="TextBox 17">
            <a:extLst>
              <a:ext uri="{FF2B5EF4-FFF2-40B4-BE49-F238E27FC236}">
                <a16:creationId xmlns:a16="http://schemas.microsoft.com/office/drawing/2014/main" id="{26048518-08CD-4C9E-9A54-04A6197B767B}"/>
              </a:ext>
            </a:extLst>
          </p:cNvPr>
          <p:cNvSpPr txBox="1"/>
          <p:nvPr/>
        </p:nvSpPr>
        <p:spPr>
          <a:xfrm>
            <a:off x="467437" y="1441205"/>
            <a:ext cx="6141440" cy="584775"/>
          </a:xfrm>
          <a:prstGeom prst="rect">
            <a:avLst/>
          </a:prstGeom>
          <a:solidFill>
            <a:schemeClr val="accent1">
              <a:lumMod val="20000"/>
              <a:lumOff val="80000"/>
            </a:schemeClr>
          </a:solidFill>
        </p:spPr>
        <p:txBody>
          <a:bodyPr wrap="square" rtlCol="0">
            <a:spAutoFit/>
          </a:bodyPr>
          <a:lstStyle/>
          <a:p>
            <a:pPr algn="ctr"/>
            <a:r>
              <a:rPr lang="en-US" sz="1600" dirty="0"/>
              <a:t>Without surprise, the algorithm clustered players primarily on the position that they play</a:t>
            </a:r>
          </a:p>
        </p:txBody>
      </p:sp>
    </p:spTree>
    <p:extLst>
      <p:ext uri="{BB962C8B-B14F-4D97-AF65-F5344CB8AC3E}">
        <p14:creationId xmlns:p14="http://schemas.microsoft.com/office/powerpoint/2010/main" val="3240395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736DF-71DB-4E06-8395-BFBB6AC4D99C}"/>
              </a:ext>
            </a:extLst>
          </p:cNvPr>
          <p:cNvSpPr>
            <a:spLocks noGrp="1"/>
          </p:cNvSpPr>
          <p:nvPr>
            <p:ph type="title"/>
          </p:nvPr>
        </p:nvSpPr>
        <p:spPr/>
        <p:txBody>
          <a:bodyPr/>
          <a:lstStyle/>
          <a:p>
            <a:r>
              <a:rPr lang="en-US" b="1" dirty="0"/>
              <a:t>Principal Component Analysis (PCA)</a:t>
            </a:r>
          </a:p>
        </p:txBody>
      </p:sp>
      <p:pic>
        <p:nvPicPr>
          <p:cNvPr id="5" name="Picture 4">
            <a:extLst>
              <a:ext uri="{FF2B5EF4-FFF2-40B4-BE49-F238E27FC236}">
                <a16:creationId xmlns:a16="http://schemas.microsoft.com/office/drawing/2014/main" id="{4EBF7696-A0CB-4121-B336-AB69A3A0BEF7}"/>
              </a:ext>
            </a:extLst>
          </p:cNvPr>
          <p:cNvPicPr>
            <a:picLocks noChangeAspect="1"/>
          </p:cNvPicPr>
          <p:nvPr/>
        </p:nvPicPr>
        <p:blipFill>
          <a:blip r:embed="rId2"/>
          <a:stretch>
            <a:fillRect/>
          </a:stretch>
        </p:blipFill>
        <p:spPr>
          <a:xfrm>
            <a:off x="8999744" y="2384015"/>
            <a:ext cx="2907642" cy="1732922"/>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9C798CBA-0725-40D7-B2D6-450F45A31209}"/>
              </a:ext>
            </a:extLst>
          </p:cNvPr>
          <p:cNvPicPr>
            <a:picLocks noChangeAspect="1"/>
          </p:cNvPicPr>
          <p:nvPr/>
        </p:nvPicPr>
        <p:blipFill>
          <a:blip r:embed="rId3"/>
          <a:stretch>
            <a:fillRect/>
          </a:stretch>
        </p:blipFill>
        <p:spPr>
          <a:xfrm>
            <a:off x="8979569" y="4745246"/>
            <a:ext cx="2927817" cy="1682111"/>
          </a:xfrm>
          <a:prstGeom prst="rect">
            <a:avLst/>
          </a:prstGeom>
          <a:effectLst>
            <a:outerShdw blurRad="63500" sx="102000" sy="102000" algn="ctr" rotWithShape="0">
              <a:prstClr val="black">
                <a:alpha val="40000"/>
              </a:prstClr>
            </a:outerShdw>
          </a:effectLst>
        </p:spPr>
      </p:pic>
      <p:sp>
        <p:nvSpPr>
          <p:cNvPr id="13" name="TextBox 12">
            <a:extLst>
              <a:ext uri="{FF2B5EF4-FFF2-40B4-BE49-F238E27FC236}">
                <a16:creationId xmlns:a16="http://schemas.microsoft.com/office/drawing/2014/main" id="{89CA16E7-C53B-4239-B27C-EFDF4103BF49}"/>
              </a:ext>
            </a:extLst>
          </p:cNvPr>
          <p:cNvSpPr txBox="1"/>
          <p:nvPr/>
        </p:nvSpPr>
        <p:spPr>
          <a:xfrm>
            <a:off x="434501" y="1350239"/>
            <a:ext cx="11322997" cy="323525"/>
          </a:xfrm>
          <a:prstGeom prst="rect">
            <a:avLst/>
          </a:prstGeom>
          <a:solidFill>
            <a:schemeClr val="accent1">
              <a:lumMod val="20000"/>
              <a:lumOff val="80000"/>
            </a:schemeClr>
          </a:solidFill>
        </p:spPr>
        <p:txBody>
          <a:bodyPr wrap="square" rtlCol="0" anchor="ctr">
            <a:noAutofit/>
          </a:bodyPr>
          <a:lstStyle/>
          <a:p>
            <a:pPr algn="ctr"/>
            <a:r>
              <a:rPr lang="en-US" sz="1600" dirty="0"/>
              <a:t>PCA is used to reduce dimensionality of a data set by using linear combinations of the variables which are called principal components</a:t>
            </a:r>
          </a:p>
        </p:txBody>
      </p:sp>
      <p:sp>
        <p:nvSpPr>
          <p:cNvPr id="15" name="TextBox 14">
            <a:extLst>
              <a:ext uri="{FF2B5EF4-FFF2-40B4-BE49-F238E27FC236}">
                <a16:creationId xmlns:a16="http://schemas.microsoft.com/office/drawing/2014/main" id="{F04A9343-3C54-43F1-87D7-A56050398342}"/>
              </a:ext>
            </a:extLst>
          </p:cNvPr>
          <p:cNvSpPr txBox="1"/>
          <p:nvPr/>
        </p:nvSpPr>
        <p:spPr>
          <a:xfrm>
            <a:off x="0" y="6642556"/>
            <a:ext cx="10997967" cy="215444"/>
          </a:xfrm>
          <a:prstGeom prst="rect">
            <a:avLst/>
          </a:prstGeom>
          <a:noFill/>
        </p:spPr>
        <p:txBody>
          <a:bodyPr wrap="square" rtlCol="0">
            <a:spAutoFit/>
          </a:bodyPr>
          <a:lstStyle/>
          <a:p>
            <a:r>
              <a:rPr lang="en-US" sz="800" dirty="0" err="1"/>
              <a:t>Source:www.sthda.com</a:t>
            </a:r>
            <a:r>
              <a:rPr lang="en-US" sz="800" dirty="0"/>
              <a:t>/</a:t>
            </a:r>
            <a:r>
              <a:rPr lang="en-US" sz="800" dirty="0" err="1"/>
              <a:t>english</a:t>
            </a:r>
            <a:r>
              <a:rPr lang="en-US" sz="800" dirty="0"/>
              <a:t>/articles/31-principal-component-methods-in-r-practical-guide/112-pca-principal-component-analysis-essentials/, https://aaronschlegel.me/principal-component-analysis-r-example.html</a:t>
            </a:r>
          </a:p>
        </p:txBody>
      </p:sp>
      <p:pic>
        <p:nvPicPr>
          <p:cNvPr id="3" name="Picture 2">
            <a:extLst>
              <a:ext uri="{FF2B5EF4-FFF2-40B4-BE49-F238E27FC236}">
                <a16:creationId xmlns:a16="http://schemas.microsoft.com/office/drawing/2014/main" id="{A5718181-B51C-45A3-A9EF-67BC4C904028}"/>
              </a:ext>
            </a:extLst>
          </p:cNvPr>
          <p:cNvPicPr>
            <a:picLocks noChangeAspect="1"/>
          </p:cNvPicPr>
          <p:nvPr/>
        </p:nvPicPr>
        <p:blipFill>
          <a:blip r:embed="rId4"/>
          <a:stretch>
            <a:fillRect/>
          </a:stretch>
        </p:blipFill>
        <p:spPr>
          <a:xfrm>
            <a:off x="5768955" y="2380730"/>
            <a:ext cx="2899116" cy="1723362"/>
          </a:xfrm>
          <a:prstGeom prst="rect">
            <a:avLst/>
          </a:prstGeom>
          <a:effectLst>
            <a:outerShdw blurRad="63500" sx="102000" sy="102000" algn="ctr" rotWithShape="0">
              <a:prstClr val="black">
                <a:alpha val="40000"/>
              </a:prstClr>
            </a:outerShdw>
          </a:effectLst>
        </p:spPr>
      </p:pic>
      <p:pic>
        <p:nvPicPr>
          <p:cNvPr id="4" name="Picture 3">
            <a:extLst>
              <a:ext uri="{FF2B5EF4-FFF2-40B4-BE49-F238E27FC236}">
                <a16:creationId xmlns:a16="http://schemas.microsoft.com/office/drawing/2014/main" id="{85F79A06-5913-4FC3-902E-D5A7B0E2E62C}"/>
              </a:ext>
            </a:extLst>
          </p:cNvPr>
          <p:cNvPicPr>
            <a:picLocks noChangeAspect="1"/>
          </p:cNvPicPr>
          <p:nvPr/>
        </p:nvPicPr>
        <p:blipFill>
          <a:blip r:embed="rId5"/>
          <a:stretch>
            <a:fillRect/>
          </a:stretch>
        </p:blipFill>
        <p:spPr>
          <a:xfrm>
            <a:off x="5748780" y="4745246"/>
            <a:ext cx="2896089" cy="1682111"/>
          </a:xfrm>
          <a:prstGeom prst="rect">
            <a:avLst/>
          </a:prstGeom>
          <a:effectLst>
            <a:outerShdw blurRad="63500" sx="102000" sy="102000" algn="ctr" rotWithShape="0">
              <a:prstClr val="black">
                <a:alpha val="40000"/>
              </a:prstClr>
            </a:outerShdw>
          </a:effectLst>
        </p:spPr>
      </p:pic>
      <p:sp>
        <p:nvSpPr>
          <p:cNvPr id="12" name="TextBox 11">
            <a:extLst>
              <a:ext uri="{FF2B5EF4-FFF2-40B4-BE49-F238E27FC236}">
                <a16:creationId xmlns:a16="http://schemas.microsoft.com/office/drawing/2014/main" id="{52EED2AB-2EBC-42F0-A07B-11DB59B6BCD4}"/>
              </a:ext>
            </a:extLst>
          </p:cNvPr>
          <p:cNvSpPr txBox="1"/>
          <p:nvPr/>
        </p:nvSpPr>
        <p:spPr>
          <a:xfrm>
            <a:off x="6388144" y="1950404"/>
            <a:ext cx="4814432" cy="338554"/>
          </a:xfrm>
          <a:prstGeom prst="rect">
            <a:avLst/>
          </a:prstGeom>
          <a:solidFill>
            <a:schemeClr val="accent6">
              <a:lumMod val="20000"/>
              <a:lumOff val="80000"/>
            </a:schemeClr>
          </a:solidFill>
        </p:spPr>
        <p:txBody>
          <a:bodyPr wrap="square" rtlCol="0" anchor="ctr">
            <a:spAutoFit/>
          </a:bodyPr>
          <a:lstStyle/>
          <a:p>
            <a:pPr algn="ctr"/>
            <a:r>
              <a:rPr lang="en-US" sz="1600" dirty="0"/>
              <a:t>The top ten contributing variables within Dimension 1 </a:t>
            </a:r>
          </a:p>
        </p:txBody>
      </p:sp>
      <p:sp>
        <p:nvSpPr>
          <p:cNvPr id="22" name="TextBox 21">
            <a:extLst>
              <a:ext uri="{FF2B5EF4-FFF2-40B4-BE49-F238E27FC236}">
                <a16:creationId xmlns:a16="http://schemas.microsoft.com/office/drawing/2014/main" id="{FCF564C8-4103-402A-B780-C7D69B315820}"/>
              </a:ext>
            </a:extLst>
          </p:cNvPr>
          <p:cNvSpPr txBox="1"/>
          <p:nvPr/>
        </p:nvSpPr>
        <p:spPr>
          <a:xfrm>
            <a:off x="6388144" y="4316330"/>
            <a:ext cx="4814432" cy="338554"/>
          </a:xfrm>
          <a:prstGeom prst="rect">
            <a:avLst/>
          </a:prstGeom>
          <a:solidFill>
            <a:schemeClr val="accent6">
              <a:lumMod val="20000"/>
              <a:lumOff val="80000"/>
            </a:schemeClr>
          </a:solidFill>
        </p:spPr>
        <p:txBody>
          <a:bodyPr wrap="square" rtlCol="0" anchor="ctr">
            <a:spAutoFit/>
          </a:bodyPr>
          <a:lstStyle/>
          <a:p>
            <a:pPr algn="ctr"/>
            <a:r>
              <a:rPr lang="en-US" sz="1600" dirty="0"/>
              <a:t>The top ten contributing variables within Dimension 2</a:t>
            </a:r>
          </a:p>
        </p:txBody>
      </p:sp>
      <p:sp>
        <p:nvSpPr>
          <p:cNvPr id="18" name="TextBox 17">
            <a:extLst>
              <a:ext uri="{FF2B5EF4-FFF2-40B4-BE49-F238E27FC236}">
                <a16:creationId xmlns:a16="http://schemas.microsoft.com/office/drawing/2014/main" id="{EFD18D90-5113-4CB0-A3A0-E2C7EE8353CA}"/>
              </a:ext>
            </a:extLst>
          </p:cNvPr>
          <p:cNvSpPr txBox="1"/>
          <p:nvPr/>
        </p:nvSpPr>
        <p:spPr>
          <a:xfrm>
            <a:off x="267100" y="2086636"/>
            <a:ext cx="5196197" cy="1420425"/>
          </a:xfrm>
          <a:prstGeom prst="rect">
            <a:avLst/>
          </a:prstGeom>
          <a:solidFill>
            <a:schemeClr val="bg1">
              <a:lumMod val="95000"/>
            </a:schemeClr>
          </a:solidFill>
        </p:spPr>
        <p:txBody>
          <a:bodyPr wrap="square" rtlCol="0">
            <a:noAutofit/>
          </a:bodyPr>
          <a:lstStyle/>
          <a:p>
            <a:pPr marL="285750" indent="-285750">
              <a:buFont typeface="Wingdings" panose="05000000000000000000" pitchFamily="2" charset="2"/>
              <a:buChar char="ü"/>
            </a:pPr>
            <a:r>
              <a:rPr lang="en-US" sz="1400" dirty="0"/>
              <a:t>Shows explained variance percent (eigenvalue) per principal component (dimension)</a:t>
            </a:r>
          </a:p>
          <a:p>
            <a:pPr marL="285750" indent="-285750">
              <a:buFont typeface="Wingdings" panose="05000000000000000000" pitchFamily="2" charset="2"/>
              <a:buChar char="ü"/>
            </a:pPr>
            <a:r>
              <a:rPr lang="en-US" sz="1400" dirty="0"/>
              <a:t>Number of principal components to use determined by the point at which the eigenvalues level out, meaning they are relatively small and comparable in size</a:t>
            </a:r>
          </a:p>
          <a:p>
            <a:pPr marL="285750" indent="-285750">
              <a:buFont typeface="Wingdings" panose="05000000000000000000" pitchFamily="2" charset="2"/>
              <a:buChar char="ü"/>
            </a:pPr>
            <a:r>
              <a:rPr lang="en-US" sz="1400" dirty="0"/>
              <a:t>In this case, use up to </a:t>
            </a:r>
            <a:r>
              <a:rPr lang="en-US" sz="1400" b="1" dirty="0"/>
              <a:t>4</a:t>
            </a:r>
            <a:r>
              <a:rPr lang="en-US" sz="1400" dirty="0"/>
              <a:t> principal components to analyze the data</a:t>
            </a:r>
          </a:p>
        </p:txBody>
      </p:sp>
      <p:pic>
        <p:nvPicPr>
          <p:cNvPr id="8" name="Picture 7">
            <a:extLst>
              <a:ext uri="{FF2B5EF4-FFF2-40B4-BE49-F238E27FC236}">
                <a16:creationId xmlns:a16="http://schemas.microsoft.com/office/drawing/2014/main" id="{F4F72673-E22D-4CA1-B396-0BFCBD818C82}"/>
              </a:ext>
            </a:extLst>
          </p:cNvPr>
          <p:cNvPicPr>
            <a:picLocks noChangeAspect="1"/>
          </p:cNvPicPr>
          <p:nvPr/>
        </p:nvPicPr>
        <p:blipFill>
          <a:blip r:embed="rId6"/>
          <a:stretch>
            <a:fillRect/>
          </a:stretch>
        </p:blipFill>
        <p:spPr>
          <a:xfrm>
            <a:off x="457982" y="3636449"/>
            <a:ext cx="4814432" cy="2876718"/>
          </a:xfrm>
          <a:prstGeom prst="rect">
            <a:avLst/>
          </a:prstGeom>
          <a:effectLst>
            <a:outerShdw blurRad="63500" sx="102000" sy="102000" algn="ctr" rotWithShape="0">
              <a:prstClr val="black">
                <a:alpha val="40000"/>
              </a:prstClr>
            </a:outerShdw>
          </a:effectLst>
        </p:spPr>
      </p:pic>
      <p:sp>
        <p:nvSpPr>
          <p:cNvPr id="19" name="TextBox 18">
            <a:extLst>
              <a:ext uri="{FF2B5EF4-FFF2-40B4-BE49-F238E27FC236}">
                <a16:creationId xmlns:a16="http://schemas.microsoft.com/office/drawing/2014/main" id="{45E6C88F-7FC8-48EE-B170-E1B43EDBF9D6}"/>
              </a:ext>
            </a:extLst>
          </p:cNvPr>
          <p:cNvSpPr txBox="1"/>
          <p:nvPr/>
        </p:nvSpPr>
        <p:spPr>
          <a:xfrm>
            <a:off x="1222026" y="1718487"/>
            <a:ext cx="3286344" cy="369332"/>
          </a:xfrm>
          <a:prstGeom prst="rect">
            <a:avLst/>
          </a:prstGeom>
          <a:noFill/>
        </p:spPr>
        <p:txBody>
          <a:bodyPr wrap="square" rtlCol="0">
            <a:spAutoFit/>
          </a:bodyPr>
          <a:lstStyle/>
          <a:p>
            <a:pPr algn="ctr"/>
            <a:r>
              <a:rPr lang="en-US" b="1" dirty="0"/>
              <a:t>Understanding Scree Plots</a:t>
            </a:r>
          </a:p>
        </p:txBody>
      </p:sp>
    </p:spTree>
    <p:extLst>
      <p:ext uri="{BB962C8B-B14F-4D97-AF65-F5344CB8AC3E}">
        <p14:creationId xmlns:p14="http://schemas.microsoft.com/office/powerpoint/2010/main" val="38163996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4420</TotalTime>
  <Words>3703</Words>
  <Application>Microsoft Office PowerPoint</Application>
  <PresentationFormat>Widescreen</PresentationFormat>
  <Paragraphs>677</Paragraphs>
  <Slides>40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Calibri Light</vt:lpstr>
      <vt:lpstr>Wingdings</vt:lpstr>
      <vt:lpstr>Office Theme</vt:lpstr>
      <vt:lpstr>NBA Player Clustering 2019-2020 NBA Season Tony Ramsett Data Practicum 2 Regis University</vt:lpstr>
      <vt:lpstr>Project Description</vt:lpstr>
      <vt:lpstr>Project Timeline</vt:lpstr>
      <vt:lpstr>PowerPoint Presentation</vt:lpstr>
      <vt:lpstr>Data Set Description</vt:lpstr>
      <vt:lpstr>Correlation Plot</vt:lpstr>
      <vt:lpstr>Cluster Optimization</vt:lpstr>
      <vt:lpstr>K-Means Clustering</vt:lpstr>
      <vt:lpstr>Principal Component Analysis (PCA)</vt:lpstr>
      <vt:lpstr>Principal Component Analysis (PCA)</vt:lpstr>
      <vt:lpstr>Principal Component Analysis (PCA)</vt:lpstr>
      <vt:lpstr>Cluster Insights</vt:lpstr>
      <vt:lpstr>K-Nearest Neighbor (KNN)</vt:lpstr>
      <vt:lpstr>Hierarchical Cluster Analysis (HCA)</vt:lpstr>
      <vt:lpstr>Hierarchical Cluster Analysis (HCA)</vt:lpstr>
      <vt:lpstr>PowerPoint Presentation</vt:lpstr>
      <vt:lpstr>Conclusions</vt:lpstr>
      <vt:lpstr>Clustering Methods Pro and Cons</vt:lpstr>
      <vt:lpstr>PowerPoint Presentation</vt:lpstr>
      <vt:lpstr>References</vt:lpstr>
      <vt:lpstr>Github Link</vt:lpstr>
      <vt:lpstr>PowerPoint Presentation</vt:lpstr>
      <vt:lpstr>PowerPoint Presentation</vt:lpstr>
      <vt:lpstr>Data Set Description</vt:lpstr>
      <vt:lpstr>Correlation Plot</vt:lpstr>
      <vt:lpstr>Cluster Optimization</vt:lpstr>
      <vt:lpstr>Principal Component Analysis (PCA)</vt:lpstr>
      <vt:lpstr>Principal Component Analysis (PCA) Plot</vt:lpstr>
      <vt:lpstr>Cluster Insights</vt:lpstr>
      <vt:lpstr>Hierarchical Cluster Analysis (HCA)</vt:lpstr>
      <vt:lpstr>K-Nearest Neighbor (KNN)</vt:lpstr>
      <vt:lpstr>PowerPoint Presentation</vt:lpstr>
      <vt:lpstr>Data Set Description</vt:lpstr>
      <vt:lpstr>Correlation Plot</vt:lpstr>
      <vt:lpstr>Cluster Optimization</vt:lpstr>
      <vt:lpstr>Principal Component Analysis (PCA)</vt:lpstr>
      <vt:lpstr>Principal Component Analysis (PCA) Plot</vt:lpstr>
      <vt:lpstr>Cluster Insights</vt:lpstr>
      <vt:lpstr>Hierarchical Cluster Analysis (HCA)</vt:lpstr>
      <vt:lpstr>K-Nearest Neighbor (KNN)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NBA Player Clustering 2019-2020 NBA Season Tony Ramsett Data Practicum 2 Regis University</dc:title>
  <dc:creator>Tony Ram</dc:creator>
  <cp:lastModifiedBy>Ramsett, Anthony M</cp:lastModifiedBy>
  <cp:revision>368</cp:revision>
  <dcterms:created xsi:type="dcterms:W3CDTF">2020-07-10T01:11:02Z</dcterms:created>
  <dcterms:modified xsi:type="dcterms:W3CDTF">2020-08-18T00:31:15Z</dcterms:modified>
</cp:coreProperties>
</file>